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E1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539" autoAdjust="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F8024-55C7-44B3-83DA-956C08BAA036}" type="datetimeFigureOut">
              <a:rPr lang="en-GB" smtClean="0"/>
              <a:t>10/01/2020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99EB1-773B-4BE5-AF46-1D5BF4C4FFD6}" type="slidenum">
              <a:rPr lang="en-GB" smtClean="0"/>
              <a:t>‹#›</a:t>
            </a:fld>
            <a:endParaRPr lang="en-GB"/>
          </a:p>
        </p:txBody>
      </p:sp>
    </p:spTree>
    <p:extLst>
      <p:ext uri="{BB962C8B-B14F-4D97-AF65-F5344CB8AC3E}">
        <p14:creationId xmlns:p14="http://schemas.microsoft.com/office/powerpoint/2010/main" val="925864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5</a:t>
            </a:r>
            <a:r>
              <a:rPr lang="en-GB" baseline="0" dirty="0" smtClean="0"/>
              <a:t> ideas of how to use this! </a:t>
            </a:r>
          </a:p>
          <a:p>
            <a:endParaRPr lang="en-GB" dirty="0"/>
          </a:p>
        </p:txBody>
      </p:sp>
      <p:sp>
        <p:nvSpPr>
          <p:cNvPr id="4" name="Slide Number Placeholder 3"/>
          <p:cNvSpPr>
            <a:spLocks noGrp="1"/>
          </p:cNvSpPr>
          <p:nvPr>
            <p:ph type="sldNum" sz="quarter" idx="10"/>
          </p:nvPr>
        </p:nvSpPr>
        <p:spPr/>
        <p:txBody>
          <a:bodyPr/>
          <a:lstStyle/>
          <a:p>
            <a:fld id="{16499EB1-773B-4BE5-AF46-1D5BF4C4FFD6}" type="slidenum">
              <a:rPr lang="en-GB" smtClean="0"/>
              <a:t>1</a:t>
            </a:fld>
            <a:endParaRPr lang="en-GB"/>
          </a:p>
        </p:txBody>
      </p:sp>
    </p:spTree>
    <p:extLst>
      <p:ext uri="{BB962C8B-B14F-4D97-AF65-F5344CB8AC3E}">
        <p14:creationId xmlns:p14="http://schemas.microsoft.com/office/powerpoint/2010/main" val="370566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499EB1-773B-4BE5-AF46-1D5BF4C4FFD6}" type="slidenum">
              <a:rPr lang="en-GB" smtClean="0"/>
              <a:t>2</a:t>
            </a:fld>
            <a:endParaRPr lang="en-GB"/>
          </a:p>
        </p:txBody>
      </p:sp>
    </p:spTree>
    <p:extLst>
      <p:ext uri="{BB962C8B-B14F-4D97-AF65-F5344CB8AC3E}">
        <p14:creationId xmlns:p14="http://schemas.microsoft.com/office/powerpoint/2010/main" val="243896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35A29A-5716-43AD-85D0-30D9676E420C}"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96628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35A29A-5716-43AD-85D0-30D9676E420C}"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174837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35A29A-5716-43AD-85D0-30D9676E420C}"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334302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35A29A-5716-43AD-85D0-30D9676E420C}"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422091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35A29A-5716-43AD-85D0-30D9676E420C}"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116663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35A29A-5716-43AD-85D0-30D9676E420C}"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428885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35A29A-5716-43AD-85D0-30D9676E420C}" type="datetimeFigureOut">
              <a:rPr lang="en-GB" smtClean="0"/>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42708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35A29A-5716-43AD-85D0-30D9676E420C}" type="datetimeFigureOut">
              <a:rPr lang="en-GB" smtClean="0"/>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292962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5A29A-5716-43AD-85D0-30D9676E420C}" type="datetimeFigureOut">
              <a:rPr lang="en-GB" smtClean="0"/>
              <a:t>10/01/2020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15874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35A29A-5716-43AD-85D0-30D9676E420C}"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366070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35A29A-5716-43AD-85D0-30D9676E420C}"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A34698-0D5A-4556-B25C-794D100BDD3F}" type="slidenum">
              <a:rPr lang="en-GB" smtClean="0"/>
              <a:t>‹#›</a:t>
            </a:fld>
            <a:endParaRPr lang="en-GB"/>
          </a:p>
        </p:txBody>
      </p:sp>
    </p:spTree>
    <p:extLst>
      <p:ext uri="{BB962C8B-B14F-4D97-AF65-F5344CB8AC3E}">
        <p14:creationId xmlns:p14="http://schemas.microsoft.com/office/powerpoint/2010/main" val="121373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5A29A-5716-43AD-85D0-30D9676E420C}" type="datetimeFigureOut">
              <a:rPr lang="en-GB" smtClean="0"/>
              <a:t>10/01/2020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34698-0D5A-4556-B25C-794D100BDD3F}" type="slidenum">
              <a:rPr lang="en-GB" smtClean="0"/>
              <a:t>‹#›</a:t>
            </a:fld>
            <a:endParaRPr lang="en-GB"/>
          </a:p>
        </p:txBody>
      </p:sp>
    </p:spTree>
    <p:extLst>
      <p:ext uri="{BB962C8B-B14F-4D97-AF65-F5344CB8AC3E}">
        <p14:creationId xmlns:p14="http://schemas.microsoft.com/office/powerpoint/2010/main" val="745350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Box 107">
            <a:extLst>
              <a:ext uri="{FF2B5EF4-FFF2-40B4-BE49-F238E27FC236}">
                <a16:creationId xmlns:a16="http://schemas.microsoft.com/office/drawing/2014/main" id="{C92A8FFA-F753-4028-8714-D28C1F317556}"/>
              </a:ext>
            </a:extLst>
          </p:cNvPr>
          <p:cNvSpPr txBox="1"/>
          <p:nvPr/>
        </p:nvSpPr>
        <p:spPr>
          <a:xfrm>
            <a:off x="0" y="355012"/>
            <a:ext cx="3894920" cy="175432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en-GB" sz="3600" b="1" u="sng" dirty="0"/>
              <a:t>Year 7</a:t>
            </a:r>
          </a:p>
          <a:p>
            <a:pPr algn="r"/>
            <a:r>
              <a:rPr lang="en-GB" sz="3600" b="1" u="sng" dirty="0"/>
              <a:t>Spring 1</a:t>
            </a:r>
          </a:p>
          <a:p>
            <a:pPr algn="r"/>
            <a:r>
              <a:rPr lang="en-GB" sz="3600" b="1" u="sng" dirty="0"/>
              <a:t>Vocabulary Wheel</a:t>
            </a:r>
          </a:p>
        </p:txBody>
      </p:sp>
      <p:pic>
        <p:nvPicPr>
          <p:cNvPr id="109" name="Picture 108">
            <a:extLst>
              <a:ext uri="{FF2B5EF4-FFF2-40B4-BE49-F238E27FC236}">
                <a16:creationId xmlns:a16="http://schemas.microsoft.com/office/drawing/2014/main" id="{A02175F9-CF0E-44E6-9BA0-98767F880E60}"/>
              </a:ext>
            </a:extLst>
          </p:cNvPr>
          <p:cNvPicPr>
            <a:picLocks noChangeAspect="1"/>
          </p:cNvPicPr>
          <p:nvPr/>
        </p:nvPicPr>
        <p:blipFill>
          <a:blip r:embed="rId3"/>
          <a:stretch>
            <a:fillRect/>
          </a:stretch>
        </p:blipFill>
        <p:spPr>
          <a:xfrm>
            <a:off x="696666" y="254017"/>
            <a:ext cx="1554879" cy="1301280"/>
          </a:xfrm>
          <a:prstGeom prst="rect">
            <a:avLst/>
          </a:prstGeom>
        </p:spPr>
      </p:pic>
      <p:grpSp>
        <p:nvGrpSpPr>
          <p:cNvPr id="285" name="Group 284"/>
          <p:cNvGrpSpPr/>
          <p:nvPr/>
        </p:nvGrpSpPr>
        <p:grpSpPr>
          <a:xfrm>
            <a:off x="4207818" y="0"/>
            <a:ext cx="6804480" cy="6632575"/>
            <a:chOff x="3661166" y="15281"/>
            <a:chExt cx="6804480" cy="6632575"/>
          </a:xfrm>
        </p:grpSpPr>
        <p:sp>
          <p:nvSpPr>
            <p:cNvPr id="286" name="TextBox 285"/>
            <p:cNvSpPr txBox="1"/>
            <p:nvPr/>
          </p:nvSpPr>
          <p:spPr>
            <a:xfrm rot="21040037">
              <a:off x="6010076" y="15281"/>
              <a:ext cx="1015408" cy="307777"/>
            </a:xfrm>
            <a:prstGeom prst="rect">
              <a:avLst/>
            </a:prstGeom>
            <a:noFill/>
          </p:spPr>
          <p:txBody>
            <a:bodyPr wrap="square" rtlCol="0">
              <a:spAutoFit/>
            </a:bodyPr>
            <a:lstStyle/>
            <a:p>
              <a:r>
                <a:rPr lang="en-GB" sz="1400" b="1" dirty="0">
                  <a:latin typeface="Georgia" panose="02040502050405020303" pitchFamily="18" charset="0"/>
                </a:rPr>
                <a:t>Maths</a:t>
              </a:r>
            </a:p>
          </p:txBody>
        </p:sp>
        <p:grpSp>
          <p:nvGrpSpPr>
            <p:cNvPr id="287" name="Group 286"/>
            <p:cNvGrpSpPr/>
            <p:nvPr/>
          </p:nvGrpSpPr>
          <p:grpSpPr>
            <a:xfrm>
              <a:off x="3661166" y="175823"/>
              <a:ext cx="6804480" cy="6472033"/>
              <a:chOff x="3661166" y="175823"/>
              <a:chExt cx="6804480" cy="6472033"/>
            </a:xfrm>
          </p:grpSpPr>
          <p:sp>
            <p:nvSpPr>
              <p:cNvPr id="288" name="Oval 287"/>
              <p:cNvSpPr/>
              <p:nvPr/>
            </p:nvSpPr>
            <p:spPr>
              <a:xfrm>
                <a:off x="3978041" y="275092"/>
                <a:ext cx="6187877" cy="6177600"/>
              </a:xfrm>
              <a:prstGeom prst="ellipse">
                <a:avLst/>
              </a:prstGeom>
              <a:solidFill>
                <a:srgbClr val="9AE16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cxnSp>
            <p:nvCxnSpPr>
              <p:cNvPr id="289" name="Straight Connector 288"/>
              <p:cNvCxnSpPr>
                <a:cxnSpLocks/>
              </p:cNvCxnSpPr>
              <p:nvPr/>
            </p:nvCxnSpPr>
            <p:spPr>
              <a:xfrm flipH="1">
                <a:off x="4078055" y="3328590"/>
                <a:ext cx="2989855" cy="791176"/>
              </a:xfrm>
              <a:prstGeom prst="line">
                <a:avLst/>
              </a:prstGeom>
            </p:spPr>
            <p:style>
              <a:lnRef idx="1">
                <a:schemeClr val="dk1"/>
              </a:lnRef>
              <a:fillRef idx="0">
                <a:schemeClr val="dk1"/>
              </a:fillRef>
              <a:effectRef idx="0">
                <a:schemeClr val="dk1"/>
              </a:effectRef>
              <a:fontRef idx="minor">
                <a:schemeClr val="tx1"/>
              </a:fontRef>
            </p:style>
          </p:cxnSp>
          <p:sp>
            <p:nvSpPr>
              <p:cNvPr id="290" name="Rectangle 289"/>
              <p:cNvSpPr/>
              <p:nvPr/>
            </p:nvSpPr>
            <p:spPr>
              <a:xfrm>
                <a:off x="6064224" y="850318"/>
                <a:ext cx="969624" cy="322845"/>
              </a:xfrm>
              <a:prstGeom prst="rect">
                <a:avLst/>
              </a:prstGeom>
            </p:spPr>
            <p:txBody>
              <a:bodyPr wrap="none">
                <a:spAutoFit/>
              </a:bodyPr>
              <a:lstStyle/>
              <a:p>
                <a:pPr>
                  <a:lnSpc>
                    <a:spcPct val="107000"/>
                  </a:lnSpc>
                  <a:spcAft>
                    <a:spcPts val="0"/>
                  </a:spcAft>
                </a:pPr>
                <a:r>
                  <a:rPr lang="en-GB" sz="1400" b="1" dirty="0"/>
                  <a:t>Equivalent</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91" name="Rectangle 290"/>
              <p:cNvSpPr/>
              <p:nvPr/>
            </p:nvSpPr>
            <p:spPr>
              <a:xfrm>
                <a:off x="6261310" y="1308988"/>
                <a:ext cx="932756" cy="312650"/>
              </a:xfrm>
              <a:prstGeom prst="rect">
                <a:avLst/>
              </a:prstGeom>
            </p:spPr>
            <p:txBody>
              <a:bodyPr wrap="none">
                <a:spAutoFit/>
              </a:bodyPr>
              <a:lstStyle/>
              <a:p>
                <a:pPr>
                  <a:lnSpc>
                    <a:spcPct val="107000"/>
                  </a:lnSpc>
                  <a:spcAft>
                    <a:spcPts val="0"/>
                  </a:spcAft>
                </a:pPr>
                <a:r>
                  <a:rPr lang="en-GB" sz="1400" b="1" dirty="0"/>
                  <a:t>Conjugate</a:t>
                </a:r>
              </a:p>
            </p:txBody>
          </p:sp>
          <p:sp>
            <p:nvSpPr>
              <p:cNvPr id="292" name="Rectangle 291"/>
              <p:cNvSpPr/>
              <p:nvPr/>
            </p:nvSpPr>
            <p:spPr>
              <a:xfrm>
                <a:off x="6656372" y="2485311"/>
                <a:ext cx="573170" cy="322845"/>
              </a:xfrm>
              <a:prstGeom prst="rect">
                <a:avLst/>
              </a:prstGeom>
            </p:spPr>
            <p:txBody>
              <a:bodyPr wrap="none">
                <a:spAutoFit/>
              </a:bodyPr>
              <a:lstStyle/>
              <a:p>
                <a:pPr>
                  <a:lnSpc>
                    <a:spcPct val="107000"/>
                  </a:lnSpc>
                  <a:spcAft>
                    <a:spcPts val="0"/>
                  </a:spcAft>
                </a:pPr>
                <a:r>
                  <a:rPr lang="en-GB" sz="1400" b="1" dirty="0"/>
                  <a:t>Skew</a:t>
                </a:r>
              </a:p>
            </p:txBody>
          </p:sp>
          <p:sp>
            <p:nvSpPr>
              <p:cNvPr id="293" name="Rectangle 292"/>
              <p:cNvSpPr/>
              <p:nvPr/>
            </p:nvSpPr>
            <p:spPr>
              <a:xfrm>
                <a:off x="6427849" y="2065563"/>
                <a:ext cx="832857" cy="322845"/>
              </a:xfrm>
              <a:prstGeom prst="rect">
                <a:avLst/>
              </a:prstGeom>
            </p:spPr>
            <p:txBody>
              <a:bodyPr wrap="none">
                <a:spAutoFit/>
              </a:bodyPr>
              <a:lstStyle/>
              <a:p>
                <a:pPr>
                  <a:lnSpc>
                    <a:spcPct val="107000"/>
                  </a:lnSpc>
                  <a:spcAft>
                    <a:spcPts val="0"/>
                  </a:spcAft>
                </a:pPr>
                <a:r>
                  <a:rPr lang="en-GB" sz="1400" b="1" dirty="0"/>
                  <a:t>Estimate</a:t>
                </a:r>
              </a:p>
            </p:txBody>
          </p:sp>
          <p:sp>
            <p:nvSpPr>
              <p:cNvPr id="294" name="Rectangle 293"/>
              <p:cNvSpPr/>
              <p:nvPr/>
            </p:nvSpPr>
            <p:spPr>
              <a:xfrm>
                <a:off x="6098208" y="1502695"/>
                <a:ext cx="1149674" cy="322845"/>
              </a:xfrm>
              <a:prstGeom prst="rect">
                <a:avLst/>
              </a:prstGeom>
            </p:spPr>
            <p:txBody>
              <a:bodyPr wrap="none">
                <a:spAutoFit/>
              </a:bodyPr>
              <a:lstStyle/>
              <a:p>
                <a:pPr>
                  <a:lnSpc>
                    <a:spcPct val="107000"/>
                  </a:lnSpc>
                  <a:spcAft>
                    <a:spcPts val="0"/>
                  </a:spcAft>
                </a:pPr>
                <a:r>
                  <a:rPr lang="en-GB" sz="1400" b="1" dirty="0"/>
                  <a:t>Approximate</a:t>
                </a:r>
              </a:p>
            </p:txBody>
          </p:sp>
          <p:sp>
            <p:nvSpPr>
              <p:cNvPr id="295" name="Rectangle 294"/>
              <p:cNvSpPr/>
              <p:nvPr/>
            </p:nvSpPr>
            <p:spPr>
              <a:xfrm>
                <a:off x="6560266" y="2266000"/>
                <a:ext cx="635110" cy="322845"/>
              </a:xfrm>
              <a:prstGeom prst="rect">
                <a:avLst/>
              </a:prstGeom>
            </p:spPr>
            <p:txBody>
              <a:bodyPr wrap="none">
                <a:spAutoFit/>
              </a:bodyPr>
              <a:lstStyle/>
              <a:p>
                <a:pPr>
                  <a:lnSpc>
                    <a:spcPct val="107000"/>
                  </a:lnSpc>
                  <a:spcAft>
                    <a:spcPts val="0"/>
                  </a:spcAft>
                </a:pPr>
                <a:r>
                  <a:rPr lang="en-GB" sz="1400" b="1" dirty="0"/>
                  <a:t>Union</a:t>
                </a:r>
              </a:p>
            </p:txBody>
          </p:sp>
          <p:sp>
            <p:nvSpPr>
              <p:cNvPr id="296" name="Rectangle 295"/>
              <p:cNvSpPr/>
              <p:nvPr/>
            </p:nvSpPr>
            <p:spPr>
              <a:xfrm>
                <a:off x="5912946" y="1053308"/>
                <a:ext cx="768737" cy="322845"/>
              </a:xfrm>
              <a:prstGeom prst="rect">
                <a:avLst/>
              </a:prstGeom>
            </p:spPr>
            <p:txBody>
              <a:bodyPr wrap="none">
                <a:spAutoFit/>
              </a:bodyPr>
              <a:lstStyle/>
              <a:p>
                <a:pPr>
                  <a:lnSpc>
                    <a:spcPct val="107000"/>
                  </a:lnSpc>
                  <a:spcAft>
                    <a:spcPts val="0"/>
                  </a:spcAft>
                </a:pPr>
                <a:r>
                  <a:rPr lang="en-GB" sz="1400" b="1" dirty="0"/>
                  <a:t>Convert</a:t>
                </a:r>
              </a:p>
            </p:txBody>
          </p:sp>
          <p:sp>
            <p:nvSpPr>
              <p:cNvPr id="297" name="Rectangle 296"/>
              <p:cNvSpPr/>
              <p:nvPr/>
            </p:nvSpPr>
            <p:spPr>
              <a:xfrm>
                <a:off x="6257526" y="1775359"/>
                <a:ext cx="1076320" cy="322845"/>
              </a:xfrm>
              <a:prstGeom prst="rect">
                <a:avLst/>
              </a:prstGeom>
            </p:spPr>
            <p:txBody>
              <a:bodyPr wrap="none">
                <a:spAutoFit/>
              </a:bodyPr>
              <a:lstStyle/>
              <a:p>
                <a:pPr>
                  <a:lnSpc>
                    <a:spcPct val="107000"/>
                  </a:lnSpc>
                  <a:spcAft>
                    <a:spcPts val="0"/>
                  </a:spcAft>
                </a:pPr>
                <a:r>
                  <a:rPr lang="en-GB" sz="1400" b="1" dirty="0"/>
                  <a:t>Intersection</a:t>
                </a:r>
              </a:p>
            </p:txBody>
          </p:sp>
          <p:sp>
            <p:nvSpPr>
              <p:cNvPr id="298" name="Rectangle 297"/>
              <p:cNvSpPr/>
              <p:nvPr/>
            </p:nvSpPr>
            <p:spPr>
              <a:xfrm>
                <a:off x="6574940" y="1112269"/>
                <a:ext cx="723275" cy="322845"/>
              </a:xfrm>
              <a:prstGeom prst="rect">
                <a:avLst/>
              </a:prstGeom>
            </p:spPr>
            <p:txBody>
              <a:bodyPr wrap="none">
                <a:spAutoFit/>
              </a:bodyPr>
              <a:lstStyle/>
              <a:p>
                <a:pPr>
                  <a:lnSpc>
                    <a:spcPct val="107000"/>
                  </a:lnSpc>
                  <a:spcAft>
                    <a:spcPts val="0"/>
                  </a:spcAft>
                </a:pPr>
                <a:r>
                  <a:rPr lang="en-GB" sz="1400" b="1" dirty="0"/>
                  <a:t>Inverse</a:t>
                </a:r>
              </a:p>
            </p:txBody>
          </p:sp>
          <p:sp>
            <p:nvSpPr>
              <p:cNvPr id="299" name="Rectangle 298"/>
              <p:cNvSpPr/>
              <p:nvPr/>
            </p:nvSpPr>
            <p:spPr>
              <a:xfrm>
                <a:off x="6273307" y="542778"/>
                <a:ext cx="994759" cy="322845"/>
              </a:xfrm>
              <a:prstGeom prst="rect">
                <a:avLst/>
              </a:prstGeom>
            </p:spPr>
            <p:txBody>
              <a:bodyPr wrap="none">
                <a:spAutoFit/>
              </a:bodyPr>
              <a:lstStyle/>
              <a:p>
                <a:pPr>
                  <a:lnSpc>
                    <a:spcPct val="107000"/>
                  </a:lnSpc>
                  <a:spcAft>
                    <a:spcPts val="0"/>
                  </a:spcAft>
                </a:pPr>
                <a:r>
                  <a:rPr lang="en-GB" sz="1400" b="1" dirty="0"/>
                  <a:t>Reciprocal </a:t>
                </a:r>
              </a:p>
            </p:txBody>
          </p:sp>
          <p:sp>
            <p:nvSpPr>
              <p:cNvPr id="300" name="Rectangle 299"/>
              <p:cNvSpPr/>
              <p:nvPr/>
            </p:nvSpPr>
            <p:spPr>
              <a:xfrm>
                <a:off x="7712048" y="1649777"/>
                <a:ext cx="913007" cy="307777"/>
              </a:xfrm>
              <a:prstGeom prst="rect">
                <a:avLst/>
              </a:prstGeom>
            </p:spPr>
            <p:txBody>
              <a:bodyPr wrap="none">
                <a:spAutoFit/>
              </a:bodyPr>
              <a:lstStyle/>
              <a:p>
                <a:r>
                  <a:rPr lang="en-GB" sz="1400" b="1" dirty="0"/>
                  <a:t>Replenish</a:t>
                </a:r>
              </a:p>
            </p:txBody>
          </p:sp>
          <p:sp>
            <p:nvSpPr>
              <p:cNvPr id="301" name="Rectangle 300"/>
              <p:cNvSpPr/>
              <p:nvPr/>
            </p:nvSpPr>
            <p:spPr>
              <a:xfrm>
                <a:off x="7158932" y="2630710"/>
                <a:ext cx="534826" cy="307777"/>
              </a:xfrm>
              <a:prstGeom prst="rect">
                <a:avLst/>
              </a:prstGeom>
            </p:spPr>
            <p:txBody>
              <a:bodyPr wrap="none">
                <a:spAutoFit/>
              </a:bodyPr>
              <a:lstStyle/>
              <a:p>
                <a:pPr>
                  <a:spcAft>
                    <a:spcPts val="0"/>
                  </a:spcAft>
                </a:pPr>
                <a:r>
                  <a:rPr lang="en-GB" sz="1400" b="1" dirty="0"/>
                  <a:t>Infer</a:t>
                </a:r>
              </a:p>
            </p:txBody>
          </p:sp>
          <p:sp>
            <p:nvSpPr>
              <p:cNvPr id="302" name="Rectangle 301"/>
              <p:cNvSpPr/>
              <p:nvPr/>
            </p:nvSpPr>
            <p:spPr>
              <a:xfrm>
                <a:off x="8267599" y="1370626"/>
                <a:ext cx="846194" cy="307777"/>
              </a:xfrm>
              <a:prstGeom prst="rect">
                <a:avLst/>
              </a:prstGeom>
            </p:spPr>
            <p:txBody>
              <a:bodyPr wrap="none">
                <a:spAutoFit/>
              </a:bodyPr>
              <a:lstStyle/>
              <a:p>
                <a:pPr>
                  <a:spcAft>
                    <a:spcPts val="0"/>
                  </a:spcAft>
                </a:pPr>
                <a:r>
                  <a:rPr lang="en-GB" sz="1400" b="1" dirty="0"/>
                  <a:t>Establish</a:t>
                </a:r>
              </a:p>
            </p:txBody>
          </p:sp>
          <p:sp>
            <p:nvSpPr>
              <p:cNvPr id="303" name="Rectangle 302"/>
              <p:cNvSpPr/>
              <p:nvPr/>
            </p:nvSpPr>
            <p:spPr>
              <a:xfrm>
                <a:off x="7999592" y="1104860"/>
                <a:ext cx="729110" cy="307777"/>
              </a:xfrm>
              <a:prstGeom prst="rect">
                <a:avLst/>
              </a:prstGeom>
            </p:spPr>
            <p:txBody>
              <a:bodyPr wrap="none">
                <a:spAutoFit/>
              </a:bodyPr>
              <a:lstStyle/>
              <a:p>
                <a:pPr>
                  <a:spcAft>
                    <a:spcPts val="0"/>
                  </a:spcAft>
                </a:pPr>
                <a:r>
                  <a:rPr lang="en-GB" sz="1400" b="1" dirty="0"/>
                  <a:t>Molten</a:t>
                </a:r>
              </a:p>
            </p:txBody>
          </p:sp>
          <p:sp>
            <p:nvSpPr>
              <p:cNvPr id="304" name="Rectangle 303"/>
              <p:cNvSpPr/>
              <p:nvPr/>
            </p:nvSpPr>
            <p:spPr>
              <a:xfrm>
                <a:off x="7516105" y="818819"/>
                <a:ext cx="1027845" cy="307777"/>
              </a:xfrm>
              <a:prstGeom prst="rect">
                <a:avLst/>
              </a:prstGeom>
            </p:spPr>
            <p:txBody>
              <a:bodyPr wrap="none">
                <a:spAutoFit/>
              </a:bodyPr>
              <a:lstStyle/>
              <a:p>
                <a:r>
                  <a:rPr lang="en-GB" sz="1400" b="1" dirty="0"/>
                  <a:t>Abundance</a:t>
                </a:r>
              </a:p>
            </p:txBody>
          </p:sp>
          <p:sp>
            <p:nvSpPr>
              <p:cNvPr id="305" name="Rectangle 304"/>
              <p:cNvSpPr/>
              <p:nvPr/>
            </p:nvSpPr>
            <p:spPr>
              <a:xfrm>
                <a:off x="7363274" y="1329943"/>
                <a:ext cx="815288" cy="307777"/>
              </a:xfrm>
              <a:prstGeom prst="rect">
                <a:avLst/>
              </a:prstGeom>
            </p:spPr>
            <p:txBody>
              <a:bodyPr wrap="none">
                <a:spAutoFit/>
              </a:bodyPr>
              <a:lstStyle/>
              <a:p>
                <a:pPr>
                  <a:spcAft>
                    <a:spcPts val="0"/>
                  </a:spcAft>
                </a:pPr>
                <a:r>
                  <a:rPr lang="en-GB" sz="1400" b="1" dirty="0"/>
                  <a:t>Lustrous</a:t>
                </a:r>
              </a:p>
            </p:txBody>
          </p:sp>
          <p:sp>
            <p:nvSpPr>
              <p:cNvPr id="306" name="Rectangle 305"/>
              <p:cNvSpPr/>
              <p:nvPr/>
            </p:nvSpPr>
            <p:spPr>
              <a:xfrm>
                <a:off x="7211355" y="2402180"/>
                <a:ext cx="723275" cy="307777"/>
              </a:xfrm>
              <a:prstGeom prst="rect">
                <a:avLst/>
              </a:prstGeom>
            </p:spPr>
            <p:txBody>
              <a:bodyPr wrap="none">
                <a:spAutoFit/>
              </a:bodyPr>
              <a:lstStyle/>
              <a:p>
                <a:pPr>
                  <a:spcAft>
                    <a:spcPts val="0"/>
                  </a:spcAft>
                </a:pPr>
                <a:r>
                  <a:rPr lang="en-GB" sz="1400" b="1" dirty="0"/>
                  <a:t>Ascend</a:t>
                </a:r>
              </a:p>
            </p:txBody>
          </p:sp>
          <p:sp>
            <p:nvSpPr>
              <p:cNvPr id="307" name="Rectangle 306"/>
              <p:cNvSpPr/>
              <p:nvPr/>
            </p:nvSpPr>
            <p:spPr>
              <a:xfrm>
                <a:off x="7397044" y="2153936"/>
                <a:ext cx="622286" cy="307777"/>
              </a:xfrm>
              <a:prstGeom prst="rect">
                <a:avLst/>
              </a:prstGeom>
            </p:spPr>
            <p:txBody>
              <a:bodyPr wrap="none">
                <a:spAutoFit/>
              </a:bodyPr>
              <a:lstStyle/>
              <a:p>
                <a:pPr>
                  <a:spcAft>
                    <a:spcPts val="0"/>
                  </a:spcAft>
                </a:pPr>
                <a:r>
                  <a:rPr lang="en-GB" sz="1400" b="1" dirty="0"/>
                  <a:t>Crude</a:t>
                </a:r>
              </a:p>
            </p:txBody>
          </p:sp>
          <p:sp>
            <p:nvSpPr>
              <p:cNvPr id="308" name="Rectangle 307"/>
              <p:cNvSpPr/>
              <p:nvPr/>
            </p:nvSpPr>
            <p:spPr>
              <a:xfrm>
                <a:off x="7306724" y="1890060"/>
                <a:ext cx="907749" cy="307777"/>
              </a:xfrm>
              <a:prstGeom prst="rect">
                <a:avLst/>
              </a:prstGeom>
            </p:spPr>
            <p:txBody>
              <a:bodyPr wrap="none">
                <a:spAutoFit/>
              </a:bodyPr>
              <a:lstStyle/>
              <a:p>
                <a:pPr>
                  <a:spcAft>
                    <a:spcPts val="0"/>
                  </a:spcAft>
                </a:pPr>
                <a:r>
                  <a:rPr lang="en-GB" sz="1400" b="1" dirty="0"/>
                  <a:t>Saturated</a:t>
                </a:r>
              </a:p>
            </p:txBody>
          </p:sp>
          <p:sp>
            <p:nvSpPr>
              <p:cNvPr id="309" name="Rectangle 308"/>
              <p:cNvSpPr/>
              <p:nvPr/>
            </p:nvSpPr>
            <p:spPr>
              <a:xfrm>
                <a:off x="7108294" y="5853913"/>
                <a:ext cx="1077154" cy="322845"/>
              </a:xfrm>
              <a:prstGeom prst="rect">
                <a:avLst/>
              </a:prstGeom>
            </p:spPr>
            <p:txBody>
              <a:bodyPr wrap="none">
                <a:spAutoFit/>
              </a:bodyPr>
              <a:lstStyle/>
              <a:p>
                <a:pPr>
                  <a:lnSpc>
                    <a:spcPct val="107000"/>
                  </a:lnSpc>
                  <a:spcAft>
                    <a:spcPts val="0"/>
                  </a:spcAft>
                </a:pPr>
                <a:r>
                  <a:rPr lang="en-GB" sz="1400" b="1" dirty="0"/>
                  <a:t>Distribution</a:t>
                </a:r>
              </a:p>
            </p:txBody>
          </p:sp>
          <p:sp>
            <p:nvSpPr>
              <p:cNvPr id="310" name="Rectangle 309"/>
              <p:cNvSpPr/>
              <p:nvPr/>
            </p:nvSpPr>
            <p:spPr>
              <a:xfrm>
                <a:off x="7059842" y="4249403"/>
                <a:ext cx="976549" cy="322845"/>
              </a:xfrm>
              <a:prstGeom prst="rect">
                <a:avLst/>
              </a:prstGeom>
            </p:spPr>
            <p:txBody>
              <a:bodyPr wrap="none">
                <a:spAutoFit/>
              </a:bodyPr>
              <a:lstStyle/>
              <a:p>
                <a:pPr>
                  <a:lnSpc>
                    <a:spcPct val="107000"/>
                  </a:lnSpc>
                  <a:spcAft>
                    <a:spcPts val="0"/>
                  </a:spcAft>
                </a:pPr>
                <a:r>
                  <a:rPr lang="en-GB" sz="1400" b="1" dirty="0"/>
                  <a:t>Inequality </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11" name="Rectangle 310"/>
              <p:cNvSpPr/>
              <p:nvPr/>
            </p:nvSpPr>
            <p:spPr>
              <a:xfrm>
                <a:off x="7111139" y="5239327"/>
                <a:ext cx="1230401" cy="322845"/>
              </a:xfrm>
              <a:prstGeom prst="rect">
                <a:avLst/>
              </a:prstGeom>
            </p:spPr>
            <p:txBody>
              <a:bodyPr wrap="none">
                <a:spAutoFit/>
              </a:bodyPr>
              <a:lstStyle/>
              <a:p>
                <a:pPr>
                  <a:lnSpc>
                    <a:spcPct val="107000"/>
                  </a:lnSpc>
                  <a:spcAft>
                    <a:spcPts val="0"/>
                  </a:spcAft>
                </a:pPr>
                <a:r>
                  <a:rPr lang="en-GB" sz="1400" b="1" dirty="0"/>
                  <a:t>Development </a:t>
                </a:r>
              </a:p>
            </p:txBody>
          </p:sp>
          <p:sp>
            <p:nvSpPr>
              <p:cNvPr id="312" name="Rectangle 311"/>
              <p:cNvSpPr/>
              <p:nvPr/>
            </p:nvSpPr>
            <p:spPr>
              <a:xfrm>
                <a:off x="7209715" y="4021440"/>
                <a:ext cx="697627" cy="322845"/>
              </a:xfrm>
              <a:prstGeom prst="rect">
                <a:avLst/>
              </a:prstGeom>
            </p:spPr>
            <p:txBody>
              <a:bodyPr wrap="none">
                <a:spAutoFit/>
              </a:bodyPr>
              <a:lstStyle/>
              <a:p>
                <a:pPr>
                  <a:lnSpc>
                    <a:spcPct val="107000"/>
                  </a:lnSpc>
                  <a:spcAft>
                    <a:spcPts val="0"/>
                  </a:spcAft>
                </a:pPr>
                <a:r>
                  <a:rPr lang="en-GB" sz="1400" b="1" dirty="0"/>
                  <a:t>Causes</a:t>
                </a:r>
              </a:p>
            </p:txBody>
          </p:sp>
          <p:sp>
            <p:nvSpPr>
              <p:cNvPr id="313" name="Rectangle 312"/>
              <p:cNvSpPr/>
              <p:nvPr/>
            </p:nvSpPr>
            <p:spPr>
              <a:xfrm>
                <a:off x="7055078" y="3803558"/>
                <a:ext cx="676852" cy="322845"/>
              </a:xfrm>
              <a:prstGeom prst="rect">
                <a:avLst/>
              </a:prstGeom>
            </p:spPr>
            <p:txBody>
              <a:bodyPr wrap="none">
                <a:spAutoFit/>
              </a:bodyPr>
              <a:lstStyle/>
              <a:p>
                <a:pPr>
                  <a:lnSpc>
                    <a:spcPct val="107000"/>
                  </a:lnSpc>
                  <a:spcAft>
                    <a:spcPts val="0"/>
                  </a:spcAft>
                </a:pPr>
                <a:r>
                  <a:rPr lang="en-GB" sz="1400" b="1" dirty="0"/>
                  <a:t>Effects</a:t>
                </a:r>
              </a:p>
            </p:txBody>
          </p:sp>
          <p:sp>
            <p:nvSpPr>
              <p:cNvPr id="314" name="Rectangle 313"/>
              <p:cNvSpPr/>
              <p:nvPr/>
            </p:nvSpPr>
            <p:spPr>
              <a:xfrm>
                <a:off x="7691159" y="5037052"/>
                <a:ext cx="1152880" cy="322845"/>
              </a:xfrm>
              <a:prstGeom prst="rect">
                <a:avLst/>
              </a:prstGeom>
            </p:spPr>
            <p:txBody>
              <a:bodyPr wrap="none">
                <a:spAutoFit/>
              </a:bodyPr>
              <a:lstStyle/>
              <a:p>
                <a:pPr>
                  <a:lnSpc>
                    <a:spcPct val="107000"/>
                  </a:lnSpc>
                  <a:spcAft>
                    <a:spcPts val="0"/>
                  </a:spcAft>
                </a:pPr>
                <a:r>
                  <a:rPr lang="en-GB" sz="1400" b="1" dirty="0"/>
                  <a:t>Effectiveness</a:t>
                </a:r>
              </a:p>
            </p:txBody>
          </p:sp>
          <p:sp>
            <p:nvSpPr>
              <p:cNvPr id="315" name="Rectangle 314"/>
              <p:cNvSpPr/>
              <p:nvPr/>
            </p:nvSpPr>
            <p:spPr>
              <a:xfrm>
                <a:off x="7071082" y="4750893"/>
                <a:ext cx="1083758" cy="322845"/>
              </a:xfrm>
              <a:prstGeom prst="rect">
                <a:avLst/>
              </a:prstGeom>
            </p:spPr>
            <p:txBody>
              <a:bodyPr wrap="none">
                <a:spAutoFit/>
              </a:bodyPr>
              <a:lstStyle/>
              <a:p>
                <a:pPr>
                  <a:lnSpc>
                    <a:spcPct val="107000"/>
                  </a:lnSpc>
                  <a:spcAft>
                    <a:spcPts val="0"/>
                  </a:spcAft>
                </a:pPr>
                <a:r>
                  <a:rPr lang="en-GB" sz="1400" b="1" dirty="0"/>
                  <a:t>Exploitation</a:t>
                </a:r>
              </a:p>
            </p:txBody>
          </p:sp>
          <p:sp>
            <p:nvSpPr>
              <p:cNvPr id="316" name="Rectangle 315"/>
              <p:cNvSpPr/>
              <p:nvPr/>
            </p:nvSpPr>
            <p:spPr>
              <a:xfrm>
                <a:off x="7252962" y="4523277"/>
                <a:ext cx="1014637" cy="322845"/>
              </a:xfrm>
              <a:prstGeom prst="rect">
                <a:avLst/>
              </a:prstGeom>
            </p:spPr>
            <p:txBody>
              <a:bodyPr wrap="none">
                <a:spAutoFit/>
              </a:bodyPr>
              <a:lstStyle/>
              <a:p>
                <a:pPr>
                  <a:lnSpc>
                    <a:spcPct val="107000"/>
                  </a:lnSpc>
                  <a:spcAft>
                    <a:spcPts val="0"/>
                  </a:spcAft>
                </a:pPr>
                <a:r>
                  <a:rPr lang="en-GB" sz="1400" b="1" dirty="0"/>
                  <a:t>Agriculture</a:t>
                </a:r>
              </a:p>
            </p:txBody>
          </p:sp>
          <p:sp>
            <p:nvSpPr>
              <p:cNvPr id="317" name="Rectangle 316"/>
              <p:cNvSpPr/>
              <p:nvPr/>
            </p:nvSpPr>
            <p:spPr>
              <a:xfrm>
                <a:off x="7763423" y="5437080"/>
                <a:ext cx="1350370" cy="322845"/>
              </a:xfrm>
              <a:prstGeom prst="rect">
                <a:avLst/>
              </a:prstGeom>
            </p:spPr>
            <p:txBody>
              <a:bodyPr wrap="none">
                <a:spAutoFit/>
              </a:bodyPr>
              <a:lstStyle/>
              <a:p>
                <a:pPr>
                  <a:lnSpc>
                    <a:spcPct val="107000"/>
                  </a:lnSpc>
                  <a:spcAft>
                    <a:spcPts val="0"/>
                  </a:spcAft>
                </a:pPr>
                <a:r>
                  <a:rPr lang="en-GB" sz="1400" b="1" dirty="0"/>
                  <a:t>Interdependent</a:t>
                </a:r>
              </a:p>
            </p:txBody>
          </p:sp>
          <p:sp>
            <p:nvSpPr>
              <p:cNvPr id="318" name="Rectangle 317"/>
              <p:cNvSpPr/>
              <p:nvPr/>
            </p:nvSpPr>
            <p:spPr>
              <a:xfrm>
                <a:off x="7527555" y="5681598"/>
                <a:ext cx="1271374" cy="322845"/>
              </a:xfrm>
              <a:prstGeom prst="rect">
                <a:avLst/>
              </a:prstGeom>
            </p:spPr>
            <p:txBody>
              <a:bodyPr wrap="none">
                <a:spAutoFit/>
              </a:bodyPr>
              <a:lstStyle/>
              <a:p>
                <a:pPr>
                  <a:lnSpc>
                    <a:spcPct val="107000"/>
                  </a:lnSpc>
                  <a:spcAft>
                    <a:spcPts val="0"/>
                  </a:spcAft>
                </a:pPr>
                <a:r>
                  <a:rPr lang="en-GB" sz="1400" b="1" dirty="0"/>
                  <a:t>Characteristics</a:t>
                </a:r>
              </a:p>
            </p:txBody>
          </p:sp>
          <p:sp>
            <p:nvSpPr>
              <p:cNvPr id="319" name="Rectangle 318"/>
              <p:cNvSpPr/>
              <p:nvPr/>
            </p:nvSpPr>
            <p:spPr>
              <a:xfrm>
                <a:off x="8929266" y="2047479"/>
                <a:ext cx="754374" cy="322845"/>
              </a:xfrm>
              <a:prstGeom prst="rect">
                <a:avLst/>
              </a:prstGeom>
            </p:spPr>
            <p:txBody>
              <a:bodyPr wrap="none">
                <a:spAutoFit/>
              </a:bodyPr>
              <a:lstStyle/>
              <a:p>
                <a:pPr>
                  <a:lnSpc>
                    <a:spcPct val="107000"/>
                  </a:lnSpc>
                  <a:spcAft>
                    <a:spcPts val="0"/>
                  </a:spcAft>
                </a:pPr>
                <a:r>
                  <a:rPr lang="en-GB" sz="1400" b="1" dirty="0"/>
                  <a:t>Conflict</a:t>
                </a:r>
              </a:p>
            </p:txBody>
          </p:sp>
          <p:sp>
            <p:nvSpPr>
              <p:cNvPr id="320" name="Rectangle 319"/>
              <p:cNvSpPr/>
              <p:nvPr/>
            </p:nvSpPr>
            <p:spPr>
              <a:xfrm>
                <a:off x="9122595" y="2272188"/>
                <a:ext cx="824265" cy="312650"/>
              </a:xfrm>
              <a:prstGeom prst="rect">
                <a:avLst/>
              </a:prstGeom>
            </p:spPr>
            <p:txBody>
              <a:bodyPr wrap="none">
                <a:spAutoFit/>
              </a:bodyPr>
              <a:lstStyle/>
              <a:p>
                <a:pPr>
                  <a:lnSpc>
                    <a:spcPct val="107000"/>
                  </a:lnSpc>
                  <a:spcAft>
                    <a:spcPts val="0"/>
                  </a:spcAft>
                </a:pPr>
                <a:r>
                  <a:rPr lang="en-GB" sz="1400" b="1" dirty="0"/>
                  <a:t>Activism</a:t>
                </a:r>
              </a:p>
            </p:txBody>
          </p:sp>
          <p:sp>
            <p:nvSpPr>
              <p:cNvPr id="321" name="Rectangle 320"/>
              <p:cNvSpPr/>
              <p:nvPr/>
            </p:nvSpPr>
            <p:spPr>
              <a:xfrm>
                <a:off x="8211804" y="2383306"/>
                <a:ext cx="995081" cy="322845"/>
              </a:xfrm>
              <a:prstGeom prst="rect">
                <a:avLst/>
              </a:prstGeom>
            </p:spPr>
            <p:txBody>
              <a:bodyPr wrap="none">
                <a:spAutoFit/>
              </a:bodyPr>
              <a:lstStyle/>
              <a:p>
                <a:pPr>
                  <a:lnSpc>
                    <a:spcPct val="107000"/>
                  </a:lnSpc>
                  <a:spcAft>
                    <a:spcPts val="0"/>
                  </a:spcAft>
                </a:pPr>
                <a:r>
                  <a:rPr lang="en-GB" sz="1400" b="1" dirty="0"/>
                  <a:t>Corruption</a:t>
                </a:r>
              </a:p>
            </p:txBody>
          </p:sp>
          <p:sp>
            <p:nvSpPr>
              <p:cNvPr id="322" name="Rectangle 321"/>
              <p:cNvSpPr/>
              <p:nvPr/>
            </p:nvSpPr>
            <p:spPr>
              <a:xfrm>
                <a:off x="9009741" y="2533298"/>
                <a:ext cx="1014252" cy="322845"/>
              </a:xfrm>
              <a:prstGeom prst="rect">
                <a:avLst/>
              </a:prstGeom>
            </p:spPr>
            <p:txBody>
              <a:bodyPr wrap="none">
                <a:spAutoFit/>
              </a:bodyPr>
              <a:lstStyle/>
              <a:p>
                <a:pPr>
                  <a:lnSpc>
                    <a:spcPct val="107000"/>
                  </a:lnSpc>
                  <a:spcAft>
                    <a:spcPts val="0"/>
                  </a:spcAft>
                </a:pPr>
                <a:r>
                  <a:rPr lang="en-GB" sz="1400" b="1" dirty="0"/>
                  <a:t>Democracy</a:t>
                </a:r>
              </a:p>
            </p:txBody>
          </p:sp>
          <p:sp>
            <p:nvSpPr>
              <p:cNvPr id="323" name="Rectangle 322"/>
              <p:cNvSpPr/>
              <p:nvPr/>
            </p:nvSpPr>
            <p:spPr>
              <a:xfrm>
                <a:off x="8302654" y="2879220"/>
                <a:ext cx="897746" cy="322845"/>
              </a:xfrm>
              <a:prstGeom prst="rect">
                <a:avLst/>
              </a:prstGeom>
            </p:spPr>
            <p:txBody>
              <a:bodyPr wrap="none">
                <a:spAutoFit/>
              </a:bodyPr>
              <a:lstStyle/>
              <a:p>
                <a:pPr>
                  <a:lnSpc>
                    <a:spcPct val="107000"/>
                  </a:lnSpc>
                  <a:spcAft>
                    <a:spcPts val="0"/>
                  </a:spcAft>
                </a:pPr>
                <a:r>
                  <a:rPr lang="en-GB" sz="1400" b="1" dirty="0"/>
                  <a:t>Tolerance</a:t>
                </a:r>
              </a:p>
            </p:txBody>
          </p:sp>
          <p:sp>
            <p:nvSpPr>
              <p:cNvPr id="324" name="Rectangle 323"/>
              <p:cNvSpPr/>
              <p:nvPr/>
            </p:nvSpPr>
            <p:spPr>
              <a:xfrm>
                <a:off x="7616872" y="2860160"/>
                <a:ext cx="659668" cy="322845"/>
              </a:xfrm>
              <a:prstGeom prst="rect">
                <a:avLst/>
              </a:prstGeom>
            </p:spPr>
            <p:txBody>
              <a:bodyPr wrap="none">
                <a:spAutoFit/>
              </a:bodyPr>
              <a:lstStyle/>
              <a:p>
                <a:pPr>
                  <a:lnSpc>
                    <a:spcPct val="107000"/>
                  </a:lnSpc>
                  <a:spcAft>
                    <a:spcPts val="0"/>
                  </a:spcAft>
                </a:pPr>
                <a:r>
                  <a:rPr lang="en-GB" sz="1400" b="1" dirty="0"/>
                  <a:t>Justify</a:t>
                </a:r>
              </a:p>
            </p:txBody>
          </p:sp>
          <p:sp>
            <p:nvSpPr>
              <p:cNvPr id="325" name="Rectangle 324"/>
              <p:cNvSpPr/>
              <p:nvPr/>
            </p:nvSpPr>
            <p:spPr>
              <a:xfrm>
                <a:off x="8107894" y="2639547"/>
                <a:ext cx="929357" cy="312650"/>
              </a:xfrm>
              <a:prstGeom prst="rect">
                <a:avLst/>
              </a:prstGeom>
            </p:spPr>
            <p:txBody>
              <a:bodyPr wrap="none">
                <a:spAutoFit/>
              </a:bodyPr>
              <a:lstStyle/>
              <a:p>
                <a:pPr>
                  <a:lnSpc>
                    <a:spcPct val="107000"/>
                  </a:lnSpc>
                  <a:spcAft>
                    <a:spcPts val="0"/>
                  </a:spcAft>
                </a:pPr>
                <a:r>
                  <a:rPr lang="en-GB" sz="1400" b="1" dirty="0"/>
                  <a:t>Exonerate</a:t>
                </a:r>
              </a:p>
            </p:txBody>
          </p:sp>
          <p:sp>
            <p:nvSpPr>
              <p:cNvPr id="326" name="Rectangle 325"/>
              <p:cNvSpPr/>
              <p:nvPr/>
            </p:nvSpPr>
            <p:spPr>
              <a:xfrm>
                <a:off x="7407439" y="3071062"/>
                <a:ext cx="787973" cy="322845"/>
              </a:xfrm>
              <a:prstGeom prst="rect">
                <a:avLst/>
              </a:prstGeom>
            </p:spPr>
            <p:txBody>
              <a:bodyPr wrap="none">
                <a:spAutoFit/>
              </a:bodyPr>
              <a:lstStyle/>
              <a:p>
                <a:pPr>
                  <a:lnSpc>
                    <a:spcPct val="107000"/>
                  </a:lnSpc>
                  <a:spcAft>
                    <a:spcPts val="0"/>
                  </a:spcAft>
                </a:pPr>
                <a:r>
                  <a:rPr lang="en-GB" sz="1400" b="1" dirty="0"/>
                  <a:t>Equality</a:t>
                </a:r>
              </a:p>
            </p:txBody>
          </p:sp>
          <p:sp>
            <p:nvSpPr>
              <p:cNvPr id="327" name="Rectangle 326"/>
              <p:cNvSpPr/>
              <p:nvPr/>
            </p:nvSpPr>
            <p:spPr>
              <a:xfrm>
                <a:off x="8920043" y="3151116"/>
                <a:ext cx="996427" cy="322845"/>
              </a:xfrm>
              <a:prstGeom prst="rect">
                <a:avLst/>
              </a:prstGeom>
            </p:spPr>
            <p:txBody>
              <a:bodyPr wrap="none">
                <a:spAutoFit/>
              </a:bodyPr>
              <a:lstStyle/>
              <a:p>
                <a:pPr>
                  <a:lnSpc>
                    <a:spcPct val="107000"/>
                  </a:lnSpc>
                  <a:spcAft>
                    <a:spcPts val="0"/>
                  </a:spcAft>
                </a:pPr>
                <a:r>
                  <a:rPr lang="en-GB" sz="1400" b="1" dirty="0"/>
                  <a:t>Convincing</a:t>
                </a:r>
              </a:p>
            </p:txBody>
          </p:sp>
          <p:sp>
            <p:nvSpPr>
              <p:cNvPr id="328" name="Rectangle 327"/>
              <p:cNvSpPr/>
              <p:nvPr/>
            </p:nvSpPr>
            <p:spPr>
              <a:xfrm>
                <a:off x="8163242" y="3100224"/>
                <a:ext cx="937244" cy="307777"/>
              </a:xfrm>
              <a:prstGeom prst="rect">
                <a:avLst/>
              </a:prstGeom>
            </p:spPr>
            <p:txBody>
              <a:bodyPr wrap="none">
                <a:spAutoFit/>
              </a:bodyPr>
              <a:lstStyle/>
              <a:p>
                <a:r>
                  <a:rPr lang="en-GB" sz="1400" b="1" dirty="0"/>
                  <a:t>Liberation</a:t>
                </a:r>
              </a:p>
            </p:txBody>
          </p:sp>
          <p:sp>
            <p:nvSpPr>
              <p:cNvPr id="329" name="Rectangle 328"/>
              <p:cNvSpPr/>
              <p:nvPr/>
            </p:nvSpPr>
            <p:spPr>
              <a:xfrm>
                <a:off x="9060462" y="2763354"/>
                <a:ext cx="1032270" cy="307777"/>
              </a:xfrm>
              <a:prstGeom prst="rect">
                <a:avLst/>
              </a:prstGeom>
            </p:spPr>
            <p:txBody>
              <a:bodyPr wrap="none">
                <a:spAutoFit/>
              </a:bodyPr>
              <a:lstStyle/>
              <a:p>
                <a:r>
                  <a:rPr lang="en-GB" sz="1400" b="1" dirty="0"/>
                  <a:t>Oppression</a:t>
                </a:r>
              </a:p>
            </p:txBody>
          </p:sp>
          <p:sp>
            <p:nvSpPr>
              <p:cNvPr id="330" name="Rectangle 329"/>
              <p:cNvSpPr/>
              <p:nvPr/>
            </p:nvSpPr>
            <p:spPr>
              <a:xfrm>
                <a:off x="7424107" y="3503800"/>
                <a:ext cx="901209" cy="322845"/>
              </a:xfrm>
              <a:prstGeom prst="rect">
                <a:avLst/>
              </a:prstGeom>
            </p:spPr>
            <p:txBody>
              <a:bodyPr wrap="none">
                <a:spAutoFit/>
              </a:bodyPr>
              <a:lstStyle/>
              <a:p>
                <a:pPr>
                  <a:lnSpc>
                    <a:spcPct val="107000"/>
                  </a:lnSpc>
                  <a:spcAft>
                    <a:spcPts val="0"/>
                  </a:spcAft>
                </a:pPr>
                <a:r>
                  <a:rPr lang="en-GB" sz="1400" b="1" dirty="0"/>
                  <a:t>Authority</a:t>
                </a:r>
              </a:p>
            </p:txBody>
          </p:sp>
          <p:sp>
            <p:nvSpPr>
              <p:cNvPr id="331" name="Rectangle 330"/>
              <p:cNvSpPr/>
              <p:nvPr/>
            </p:nvSpPr>
            <p:spPr>
              <a:xfrm>
                <a:off x="8066948" y="3423884"/>
                <a:ext cx="1168910" cy="322845"/>
              </a:xfrm>
              <a:prstGeom prst="rect">
                <a:avLst/>
              </a:prstGeom>
            </p:spPr>
            <p:txBody>
              <a:bodyPr wrap="none">
                <a:spAutoFit/>
              </a:bodyPr>
              <a:lstStyle/>
              <a:p>
                <a:pPr>
                  <a:lnSpc>
                    <a:spcPct val="107000"/>
                  </a:lnSpc>
                  <a:spcAft>
                    <a:spcPts val="0"/>
                  </a:spcAft>
                </a:pPr>
                <a:r>
                  <a:rPr lang="en-GB" sz="1400" b="1" dirty="0"/>
                  <a:t>Consequence</a:t>
                </a:r>
              </a:p>
            </p:txBody>
          </p:sp>
          <p:sp>
            <p:nvSpPr>
              <p:cNvPr id="332" name="Rectangle 331"/>
              <p:cNvSpPr/>
              <p:nvPr/>
            </p:nvSpPr>
            <p:spPr>
              <a:xfrm>
                <a:off x="7855259" y="3753847"/>
                <a:ext cx="874920" cy="322845"/>
              </a:xfrm>
              <a:prstGeom prst="rect">
                <a:avLst/>
              </a:prstGeom>
            </p:spPr>
            <p:txBody>
              <a:bodyPr wrap="none">
                <a:spAutoFit/>
              </a:bodyPr>
              <a:lstStyle/>
              <a:p>
                <a:pPr>
                  <a:lnSpc>
                    <a:spcPct val="107000"/>
                  </a:lnSpc>
                  <a:spcAft>
                    <a:spcPts val="0"/>
                  </a:spcAft>
                </a:pPr>
                <a:r>
                  <a:rPr lang="en-GB" sz="1400" b="1" dirty="0"/>
                  <a:t>Insinuate</a:t>
                </a:r>
              </a:p>
            </p:txBody>
          </p:sp>
          <p:sp>
            <p:nvSpPr>
              <p:cNvPr id="333" name="Rectangle 332"/>
              <p:cNvSpPr/>
              <p:nvPr/>
            </p:nvSpPr>
            <p:spPr>
              <a:xfrm>
                <a:off x="7898335" y="3913679"/>
                <a:ext cx="1009572" cy="322845"/>
              </a:xfrm>
              <a:prstGeom prst="rect">
                <a:avLst/>
              </a:prstGeom>
            </p:spPr>
            <p:txBody>
              <a:bodyPr wrap="none">
                <a:spAutoFit/>
              </a:bodyPr>
              <a:lstStyle/>
              <a:p>
                <a:pPr>
                  <a:lnSpc>
                    <a:spcPct val="107000"/>
                  </a:lnSpc>
                  <a:spcAft>
                    <a:spcPts val="0"/>
                  </a:spcAft>
                </a:pPr>
                <a:r>
                  <a:rPr lang="en-GB" sz="1400" b="1" dirty="0"/>
                  <a:t>Legitimate </a:t>
                </a:r>
              </a:p>
            </p:txBody>
          </p:sp>
          <p:sp>
            <p:nvSpPr>
              <p:cNvPr id="334" name="Rectangle 333"/>
              <p:cNvSpPr/>
              <p:nvPr/>
            </p:nvSpPr>
            <p:spPr>
              <a:xfrm>
                <a:off x="8676663" y="3573086"/>
                <a:ext cx="1043555" cy="307777"/>
              </a:xfrm>
              <a:prstGeom prst="rect">
                <a:avLst/>
              </a:prstGeom>
            </p:spPr>
            <p:txBody>
              <a:bodyPr wrap="none">
                <a:spAutoFit/>
              </a:bodyPr>
              <a:lstStyle/>
              <a:p>
                <a:r>
                  <a:rPr lang="en-GB" sz="1400" b="1" dirty="0"/>
                  <a:t>Perspective</a:t>
                </a:r>
              </a:p>
            </p:txBody>
          </p:sp>
          <p:sp>
            <p:nvSpPr>
              <p:cNvPr id="335" name="Rectangle 334"/>
              <p:cNvSpPr/>
              <p:nvPr/>
            </p:nvSpPr>
            <p:spPr>
              <a:xfrm>
                <a:off x="9050972" y="3734586"/>
                <a:ext cx="967509" cy="322845"/>
              </a:xfrm>
              <a:prstGeom prst="rect">
                <a:avLst/>
              </a:prstGeom>
            </p:spPr>
            <p:txBody>
              <a:bodyPr wrap="none">
                <a:spAutoFit/>
              </a:bodyPr>
              <a:lstStyle/>
              <a:p>
                <a:pPr>
                  <a:lnSpc>
                    <a:spcPct val="107000"/>
                  </a:lnSpc>
                  <a:spcAft>
                    <a:spcPts val="0"/>
                  </a:spcAft>
                </a:pPr>
                <a:r>
                  <a:rPr lang="en-GB" sz="1400" b="1" dirty="0"/>
                  <a:t>Inevitable </a:t>
                </a:r>
              </a:p>
            </p:txBody>
          </p:sp>
          <p:sp>
            <p:nvSpPr>
              <p:cNvPr id="336" name="Rectangle 335"/>
              <p:cNvSpPr/>
              <p:nvPr/>
            </p:nvSpPr>
            <p:spPr>
              <a:xfrm>
                <a:off x="8894504" y="3960240"/>
                <a:ext cx="1123384" cy="322845"/>
              </a:xfrm>
              <a:prstGeom prst="rect">
                <a:avLst/>
              </a:prstGeom>
            </p:spPr>
            <p:txBody>
              <a:bodyPr wrap="none">
                <a:spAutoFit/>
              </a:bodyPr>
              <a:lstStyle/>
              <a:p>
                <a:pPr>
                  <a:lnSpc>
                    <a:spcPct val="107000"/>
                  </a:lnSpc>
                  <a:spcAft>
                    <a:spcPts val="0"/>
                  </a:spcAft>
                </a:pPr>
                <a:r>
                  <a:rPr lang="en-GB" sz="1400" b="1" dirty="0"/>
                  <a:t>Discriminate</a:t>
                </a:r>
              </a:p>
            </p:txBody>
          </p:sp>
          <p:sp>
            <p:nvSpPr>
              <p:cNvPr id="337" name="Rectangle 336"/>
              <p:cNvSpPr/>
              <p:nvPr/>
            </p:nvSpPr>
            <p:spPr>
              <a:xfrm>
                <a:off x="8393622" y="4412492"/>
                <a:ext cx="512704" cy="322845"/>
              </a:xfrm>
              <a:prstGeom prst="rect">
                <a:avLst/>
              </a:prstGeom>
            </p:spPr>
            <p:txBody>
              <a:bodyPr wrap="none">
                <a:spAutoFit/>
              </a:bodyPr>
              <a:lstStyle/>
              <a:p>
                <a:pPr>
                  <a:lnSpc>
                    <a:spcPct val="107000"/>
                  </a:lnSpc>
                  <a:spcAft>
                    <a:spcPts val="0"/>
                  </a:spcAft>
                </a:pPr>
                <a:r>
                  <a:rPr lang="en-GB" sz="1400" b="1" dirty="0"/>
                  <a:t>Elite</a:t>
                </a:r>
              </a:p>
            </p:txBody>
          </p:sp>
          <p:sp>
            <p:nvSpPr>
              <p:cNvPr id="338" name="Rectangle 337"/>
              <p:cNvSpPr/>
              <p:nvPr/>
            </p:nvSpPr>
            <p:spPr>
              <a:xfrm>
                <a:off x="8571214" y="4184183"/>
                <a:ext cx="1194173" cy="322845"/>
              </a:xfrm>
              <a:prstGeom prst="rect">
                <a:avLst/>
              </a:prstGeom>
            </p:spPr>
            <p:txBody>
              <a:bodyPr wrap="none">
                <a:spAutoFit/>
              </a:bodyPr>
              <a:lstStyle/>
              <a:p>
                <a:pPr>
                  <a:lnSpc>
                    <a:spcPct val="107000"/>
                  </a:lnSpc>
                  <a:spcAft>
                    <a:spcPts val="0"/>
                  </a:spcAft>
                </a:pPr>
                <a:r>
                  <a:rPr lang="en-GB" sz="1400" b="1" dirty="0"/>
                  <a:t>Contextualize</a:t>
                </a:r>
              </a:p>
            </p:txBody>
          </p:sp>
          <p:sp>
            <p:nvSpPr>
              <p:cNvPr id="339" name="Rectangle 338"/>
              <p:cNvSpPr/>
              <p:nvPr/>
            </p:nvSpPr>
            <p:spPr>
              <a:xfrm>
                <a:off x="8907376" y="4516750"/>
                <a:ext cx="938590" cy="322845"/>
              </a:xfrm>
              <a:prstGeom prst="rect">
                <a:avLst/>
              </a:prstGeom>
            </p:spPr>
            <p:txBody>
              <a:bodyPr wrap="none">
                <a:spAutoFit/>
              </a:bodyPr>
              <a:lstStyle/>
              <a:p>
                <a:pPr>
                  <a:lnSpc>
                    <a:spcPct val="107000"/>
                  </a:lnSpc>
                  <a:spcAft>
                    <a:spcPts val="0"/>
                  </a:spcAft>
                </a:pPr>
                <a:r>
                  <a:rPr lang="en-GB" sz="1400" b="1" dirty="0"/>
                  <a:t>Symbolize</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40" name="Rectangle 339"/>
              <p:cNvSpPr/>
              <p:nvPr/>
            </p:nvSpPr>
            <p:spPr>
              <a:xfrm>
                <a:off x="8740478" y="4736286"/>
                <a:ext cx="872098" cy="322845"/>
              </a:xfrm>
              <a:prstGeom prst="rect">
                <a:avLst/>
              </a:prstGeom>
            </p:spPr>
            <p:txBody>
              <a:bodyPr wrap="none">
                <a:spAutoFit/>
              </a:bodyPr>
              <a:lstStyle/>
              <a:p>
                <a:pPr>
                  <a:lnSpc>
                    <a:spcPct val="107000"/>
                  </a:lnSpc>
                  <a:spcAft>
                    <a:spcPts val="0"/>
                  </a:spcAft>
                </a:pPr>
                <a:r>
                  <a:rPr lang="en-GB" sz="1400" b="1" dirty="0"/>
                  <a:t>Persuade</a:t>
                </a:r>
              </a:p>
            </p:txBody>
          </p:sp>
          <p:sp>
            <p:nvSpPr>
              <p:cNvPr id="341" name="Rectangle 340"/>
              <p:cNvSpPr/>
              <p:nvPr/>
            </p:nvSpPr>
            <p:spPr>
              <a:xfrm>
                <a:off x="5759433" y="3678731"/>
                <a:ext cx="929357" cy="307777"/>
              </a:xfrm>
              <a:prstGeom prst="rect">
                <a:avLst/>
              </a:prstGeom>
            </p:spPr>
            <p:txBody>
              <a:bodyPr wrap="none">
                <a:spAutoFit/>
              </a:bodyPr>
              <a:lstStyle/>
              <a:p>
                <a:r>
                  <a:rPr lang="en-GB" sz="1400" b="1" dirty="0"/>
                  <a:t>Prototype</a:t>
                </a:r>
              </a:p>
            </p:txBody>
          </p:sp>
          <p:sp>
            <p:nvSpPr>
              <p:cNvPr id="342" name="Rectangle 341"/>
              <p:cNvSpPr/>
              <p:nvPr/>
            </p:nvSpPr>
            <p:spPr>
              <a:xfrm>
                <a:off x="4180824" y="4336354"/>
                <a:ext cx="1159292" cy="307777"/>
              </a:xfrm>
              <a:prstGeom prst="rect">
                <a:avLst/>
              </a:prstGeom>
            </p:spPr>
            <p:txBody>
              <a:bodyPr wrap="none">
                <a:spAutoFit/>
              </a:bodyPr>
              <a:lstStyle/>
              <a:p>
                <a:r>
                  <a:rPr lang="en-GB" sz="1400" b="1" dirty="0"/>
                  <a:t>Functionality</a:t>
                </a:r>
              </a:p>
            </p:txBody>
          </p:sp>
          <p:sp>
            <p:nvSpPr>
              <p:cNvPr id="343" name="Rectangle 342"/>
              <p:cNvSpPr/>
              <p:nvPr/>
            </p:nvSpPr>
            <p:spPr>
              <a:xfrm>
                <a:off x="5008468" y="4090237"/>
                <a:ext cx="1287853" cy="307777"/>
              </a:xfrm>
              <a:prstGeom prst="rect">
                <a:avLst/>
              </a:prstGeom>
            </p:spPr>
            <p:txBody>
              <a:bodyPr wrap="none">
                <a:spAutoFit/>
              </a:bodyPr>
              <a:lstStyle/>
              <a:p>
                <a:r>
                  <a:rPr lang="en-GB" sz="1400" b="1" dirty="0"/>
                  <a:t>Manufacturing</a:t>
                </a:r>
              </a:p>
            </p:txBody>
          </p:sp>
          <p:sp>
            <p:nvSpPr>
              <p:cNvPr id="344" name="Rectangle 343"/>
              <p:cNvSpPr/>
              <p:nvPr/>
            </p:nvSpPr>
            <p:spPr>
              <a:xfrm>
                <a:off x="5021554" y="4522622"/>
                <a:ext cx="958339" cy="307777"/>
              </a:xfrm>
              <a:prstGeom prst="rect">
                <a:avLst/>
              </a:prstGeom>
            </p:spPr>
            <p:txBody>
              <a:bodyPr wrap="none">
                <a:spAutoFit/>
              </a:bodyPr>
              <a:lstStyle/>
              <a:p>
                <a:r>
                  <a:rPr lang="en-GB" sz="1400" b="1" dirty="0"/>
                  <a:t>Properties</a:t>
                </a:r>
              </a:p>
            </p:txBody>
          </p:sp>
          <p:sp>
            <p:nvSpPr>
              <p:cNvPr id="345" name="Rectangle 344"/>
              <p:cNvSpPr/>
              <p:nvPr/>
            </p:nvSpPr>
            <p:spPr>
              <a:xfrm>
                <a:off x="4176754" y="4080656"/>
                <a:ext cx="809965" cy="307777"/>
              </a:xfrm>
              <a:prstGeom prst="rect">
                <a:avLst/>
              </a:prstGeom>
            </p:spPr>
            <p:txBody>
              <a:bodyPr wrap="none">
                <a:spAutoFit/>
              </a:bodyPr>
              <a:lstStyle/>
              <a:p>
                <a:r>
                  <a:rPr lang="en-GB" sz="1400" b="1" dirty="0"/>
                  <a:t>Iterative</a:t>
                </a:r>
              </a:p>
            </p:txBody>
          </p:sp>
          <p:sp>
            <p:nvSpPr>
              <p:cNvPr id="346" name="Rectangle 345"/>
              <p:cNvSpPr/>
              <p:nvPr/>
            </p:nvSpPr>
            <p:spPr>
              <a:xfrm>
                <a:off x="4368162" y="4743625"/>
                <a:ext cx="865750" cy="307777"/>
              </a:xfrm>
              <a:prstGeom prst="rect">
                <a:avLst/>
              </a:prstGeom>
            </p:spPr>
            <p:txBody>
              <a:bodyPr wrap="none">
                <a:spAutoFit/>
              </a:bodyPr>
              <a:lstStyle/>
              <a:p>
                <a:r>
                  <a:rPr lang="en-GB" sz="1400" b="1" dirty="0"/>
                  <a:t>Fabricate</a:t>
                </a:r>
              </a:p>
            </p:txBody>
          </p:sp>
          <p:sp>
            <p:nvSpPr>
              <p:cNvPr id="347" name="Rectangle 346"/>
              <p:cNvSpPr/>
              <p:nvPr/>
            </p:nvSpPr>
            <p:spPr>
              <a:xfrm>
                <a:off x="4551822" y="4931430"/>
                <a:ext cx="1078950" cy="307777"/>
              </a:xfrm>
              <a:prstGeom prst="rect">
                <a:avLst/>
              </a:prstGeom>
            </p:spPr>
            <p:txBody>
              <a:bodyPr wrap="none">
                <a:spAutoFit/>
              </a:bodyPr>
              <a:lstStyle/>
              <a:p>
                <a:r>
                  <a:rPr lang="en-GB" sz="1400" b="1" dirty="0"/>
                  <a:t>Automation</a:t>
                </a:r>
              </a:p>
            </p:txBody>
          </p:sp>
          <p:sp>
            <p:nvSpPr>
              <p:cNvPr id="348" name="Rectangle 347"/>
              <p:cNvSpPr/>
              <p:nvPr/>
            </p:nvSpPr>
            <p:spPr>
              <a:xfrm>
                <a:off x="4900462" y="3857209"/>
                <a:ext cx="955711" cy="307777"/>
              </a:xfrm>
              <a:prstGeom prst="rect">
                <a:avLst/>
              </a:prstGeom>
            </p:spPr>
            <p:txBody>
              <a:bodyPr wrap="none">
                <a:spAutoFit/>
              </a:bodyPr>
              <a:lstStyle/>
              <a:p>
                <a:pPr>
                  <a:spcAft>
                    <a:spcPts val="0"/>
                  </a:spcAft>
                </a:pPr>
                <a:r>
                  <a:rPr lang="en-GB" sz="1400" b="1" dirty="0"/>
                  <a:t>Aesthetics</a:t>
                </a:r>
              </a:p>
            </p:txBody>
          </p:sp>
          <p:cxnSp>
            <p:nvCxnSpPr>
              <p:cNvPr id="349" name="Straight Connector 348">
                <a:extLst>
                  <a:ext uri="{FF2B5EF4-FFF2-40B4-BE49-F238E27FC236}">
                    <a16:creationId xmlns:a16="http://schemas.microsoft.com/office/drawing/2014/main" id="{03E99357-056C-43D8-AC66-C080E3E1A03D}"/>
                  </a:ext>
                </a:extLst>
              </p:cNvPr>
              <p:cNvCxnSpPr>
                <a:cxnSpLocks/>
              </p:cNvCxnSpPr>
              <p:nvPr/>
            </p:nvCxnSpPr>
            <p:spPr>
              <a:xfrm>
                <a:off x="5528542" y="757598"/>
                <a:ext cx="1564367" cy="2609097"/>
              </a:xfrm>
              <a:prstGeom prst="line">
                <a:avLst/>
              </a:prstGeom>
            </p:spPr>
            <p:style>
              <a:lnRef idx="1">
                <a:schemeClr val="dk1"/>
              </a:lnRef>
              <a:fillRef idx="0">
                <a:schemeClr val="dk1"/>
              </a:fillRef>
              <a:effectRef idx="0">
                <a:schemeClr val="dk1"/>
              </a:effectRef>
              <a:fontRef idx="minor">
                <a:schemeClr val="tx1"/>
              </a:fontRef>
            </p:style>
          </p:cxnSp>
          <p:cxnSp>
            <p:nvCxnSpPr>
              <p:cNvPr id="350" name="Straight Connector 349">
                <a:extLst>
                  <a:ext uri="{FF2B5EF4-FFF2-40B4-BE49-F238E27FC236}">
                    <a16:creationId xmlns:a16="http://schemas.microsoft.com/office/drawing/2014/main" id="{F3BB02F0-19B0-4504-A45C-F4D6A6A7ABCD}"/>
                  </a:ext>
                </a:extLst>
              </p:cNvPr>
              <p:cNvCxnSpPr>
                <a:cxnSpLocks/>
              </p:cNvCxnSpPr>
              <p:nvPr/>
            </p:nvCxnSpPr>
            <p:spPr>
              <a:xfrm>
                <a:off x="4208537" y="2225101"/>
                <a:ext cx="2861638" cy="1095886"/>
              </a:xfrm>
              <a:prstGeom prst="line">
                <a:avLst/>
              </a:prstGeom>
            </p:spPr>
            <p:style>
              <a:lnRef idx="1">
                <a:schemeClr val="dk1"/>
              </a:lnRef>
              <a:fillRef idx="0">
                <a:schemeClr val="dk1"/>
              </a:fillRef>
              <a:effectRef idx="0">
                <a:schemeClr val="dk1"/>
              </a:effectRef>
              <a:fontRef idx="minor">
                <a:schemeClr val="tx1"/>
              </a:fontRef>
            </p:style>
          </p:cxnSp>
          <p:cxnSp>
            <p:nvCxnSpPr>
              <p:cNvPr id="351" name="Straight Connector 350">
                <a:extLst>
                  <a:ext uri="{FF2B5EF4-FFF2-40B4-BE49-F238E27FC236}">
                    <a16:creationId xmlns:a16="http://schemas.microsoft.com/office/drawing/2014/main" id="{453813DC-02B6-4615-98E5-E7752FF55B0E}"/>
                  </a:ext>
                </a:extLst>
              </p:cNvPr>
              <p:cNvCxnSpPr/>
              <p:nvPr/>
            </p:nvCxnSpPr>
            <p:spPr>
              <a:xfrm flipV="1">
                <a:off x="7067909" y="296132"/>
                <a:ext cx="517565" cy="3032458"/>
              </a:xfrm>
              <a:prstGeom prst="line">
                <a:avLst/>
              </a:prstGeom>
            </p:spPr>
            <p:style>
              <a:lnRef idx="1">
                <a:schemeClr val="dk1"/>
              </a:lnRef>
              <a:fillRef idx="0">
                <a:schemeClr val="dk1"/>
              </a:fillRef>
              <a:effectRef idx="0">
                <a:schemeClr val="dk1"/>
              </a:effectRef>
              <a:fontRef idx="minor">
                <a:schemeClr val="tx1"/>
              </a:fontRef>
            </p:style>
          </p:cxnSp>
          <p:cxnSp>
            <p:nvCxnSpPr>
              <p:cNvPr id="352" name="Straight Connector 351">
                <a:extLst>
                  <a:ext uri="{FF2B5EF4-FFF2-40B4-BE49-F238E27FC236}">
                    <a16:creationId xmlns:a16="http://schemas.microsoft.com/office/drawing/2014/main" id="{CDD5F8C8-79F2-45B0-80FB-199D06B72B07}"/>
                  </a:ext>
                </a:extLst>
              </p:cNvPr>
              <p:cNvCxnSpPr>
                <a:cxnSpLocks/>
              </p:cNvCxnSpPr>
              <p:nvPr/>
            </p:nvCxnSpPr>
            <p:spPr>
              <a:xfrm flipV="1">
                <a:off x="7092909" y="1562695"/>
                <a:ext cx="2497263" cy="1773008"/>
              </a:xfrm>
              <a:prstGeom prst="line">
                <a:avLst/>
              </a:prstGeom>
            </p:spPr>
            <p:style>
              <a:lnRef idx="1">
                <a:schemeClr val="dk1"/>
              </a:lnRef>
              <a:fillRef idx="0">
                <a:schemeClr val="dk1"/>
              </a:fillRef>
              <a:effectRef idx="0">
                <a:schemeClr val="dk1"/>
              </a:effectRef>
              <a:fontRef idx="minor">
                <a:schemeClr val="tx1"/>
              </a:fontRef>
            </p:style>
          </p:cxnSp>
          <p:cxnSp>
            <p:nvCxnSpPr>
              <p:cNvPr id="353" name="Straight Connector 352">
                <a:extLst>
                  <a:ext uri="{FF2B5EF4-FFF2-40B4-BE49-F238E27FC236}">
                    <a16:creationId xmlns:a16="http://schemas.microsoft.com/office/drawing/2014/main" id="{151AD38F-3A0E-4692-BBB8-BD0E3976C191}"/>
                  </a:ext>
                </a:extLst>
              </p:cNvPr>
              <p:cNvCxnSpPr>
                <a:cxnSpLocks/>
              </p:cNvCxnSpPr>
              <p:nvPr/>
            </p:nvCxnSpPr>
            <p:spPr>
              <a:xfrm>
                <a:off x="7096030" y="3309508"/>
                <a:ext cx="3021157" cy="264572"/>
              </a:xfrm>
              <a:prstGeom prst="line">
                <a:avLst/>
              </a:prstGeom>
            </p:spPr>
            <p:style>
              <a:lnRef idx="1">
                <a:schemeClr val="dk1"/>
              </a:lnRef>
              <a:fillRef idx="0">
                <a:schemeClr val="dk1"/>
              </a:fillRef>
              <a:effectRef idx="0">
                <a:schemeClr val="dk1"/>
              </a:effectRef>
              <a:fontRef idx="minor">
                <a:schemeClr val="tx1"/>
              </a:fontRef>
            </p:style>
          </p:cxnSp>
          <p:cxnSp>
            <p:nvCxnSpPr>
              <p:cNvPr id="354" name="Straight Connector 353">
                <a:extLst>
                  <a:ext uri="{FF2B5EF4-FFF2-40B4-BE49-F238E27FC236}">
                    <a16:creationId xmlns:a16="http://schemas.microsoft.com/office/drawing/2014/main" id="{6F48B153-D509-4A54-AABF-CD9C0EA16D22}"/>
                  </a:ext>
                </a:extLst>
              </p:cNvPr>
              <p:cNvCxnSpPr>
                <a:cxnSpLocks/>
                <a:endCxn id="288" idx="5"/>
              </p:cNvCxnSpPr>
              <p:nvPr/>
            </p:nvCxnSpPr>
            <p:spPr>
              <a:xfrm>
                <a:off x="7092909" y="3321903"/>
                <a:ext cx="2166815" cy="2226100"/>
              </a:xfrm>
              <a:prstGeom prst="line">
                <a:avLst/>
              </a:prstGeom>
            </p:spPr>
            <p:style>
              <a:lnRef idx="1">
                <a:schemeClr val="dk1"/>
              </a:lnRef>
              <a:fillRef idx="0">
                <a:schemeClr val="dk1"/>
              </a:fillRef>
              <a:effectRef idx="0">
                <a:schemeClr val="dk1"/>
              </a:effectRef>
              <a:fontRef idx="minor">
                <a:schemeClr val="tx1"/>
              </a:fontRef>
            </p:style>
          </p:cxnSp>
          <p:cxnSp>
            <p:nvCxnSpPr>
              <p:cNvPr id="355" name="Straight Connector 354">
                <a:extLst>
                  <a:ext uri="{FF2B5EF4-FFF2-40B4-BE49-F238E27FC236}">
                    <a16:creationId xmlns:a16="http://schemas.microsoft.com/office/drawing/2014/main" id="{E5C3DBB0-42EC-425F-A016-97A7633AF962}"/>
                  </a:ext>
                </a:extLst>
              </p:cNvPr>
              <p:cNvCxnSpPr>
                <a:cxnSpLocks/>
                <a:endCxn id="288" idx="4"/>
              </p:cNvCxnSpPr>
              <p:nvPr/>
            </p:nvCxnSpPr>
            <p:spPr>
              <a:xfrm flipH="1">
                <a:off x="7071980" y="3342336"/>
                <a:ext cx="25830" cy="3110356"/>
              </a:xfrm>
              <a:prstGeom prst="line">
                <a:avLst/>
              </a:prstGeom>
            </p:spPr>
            <p:style>
              <a:lnRef idx="1">
                <a:schemeClr val="dk1"/>
              </a:lnRef>
              <a:fillRef idx="0">
                <a:schemeClr val="dk1"/>
              </a:fillRef>
              <a:effectRef idx="0">
                <a:schemeClr val="dk1"/>
              </a:effectRef>
              <a:fontRef idx="minor">
                <a:schemeClr val="tx1"/>
              </a:fontRef>
            </p:style>
          </p:cxnSp>
          <p:cxnSp>
            <p:nvCxnSpPr>
              <p:cNvPr id="356" name="Straight Connector 355">
                <a:extLst>
                  <a:ext uri="{FF2B5EF4-FFF2-40B4-BE49-F238E27FC236}">
                    <a16:creationId xmlns:a16="http://schemas.microsoft.com/office/drawing/2014/main" id="{BD5C23BC-786D-43E5-8C02-BD1639EA7620}"/>
                  </a:ext>
                </a:extLst>
              </p:cNvPr>
              <p:cNvCxnSpPr>
                <a:cxnSpLocks/>
              </p:cNvCxnSpPr>
              <p:nvPr/>
            </p:nvCxnSpPr>
            <p:spPr>
              <a:xfrm flipH="1">
                <a:off x="5084464" y="3334511"/>
                <a:ext cx="2021211" cy="2329870"/>
              </a:xfrm>
              <a:prstGeom prst="line">
                <a:avLst/>
              </a:prstGeom>
            </p:spPr>
            <p:style>
              <a:lnRef idx="1">
                <a:schemeClr val="dk1"/>
              </a:lnRef>
              <a:fillRef idx="0">
                <a:schemeClr val="dk1"/>
              </a:fillRef>
              <a:effectRef idx="0">
                <a:schemeClr val="dk1"/>
              </a:effectRef>
              <a:fontRef idx="minor">
                <a:schemeClr val="tx1"/>
              </a:fontRef>
            </p:style>
          </p:cxnSp>
          <p:sp>
            <p:nvSpPr>
              <p:cNvPr id="357" name="Rectangle 356">
                <a:extLst>
                  <a:ext uri="{FF2B5EF4-FFF2-40B4-BE49-F238E27FC236}">
                    <a16:creationId xmlns:a16="http://schemas.microsoft.com/office/drawing/2014/main" id="{738FA87F-FDB5-46D0-9834-0FAFC596A8CF}"/>
                  </a:ext>
                </a:extLst>
              </p:cNvPr>
              <p:cNvSpPr/>
              <p:nvPr/>
            </p:nvSpPr>
            <p:spPr>
              <a:xfrm>
                <a:off x="4669234" y="2120157"/>
                <a:ext cx="876202" cy="312650"/>
              </a:xfrm>
              <a:prstGeom prst="rect">
                <a:avLst/>
              </a:prstGeom>
            </p:spPr>
            <p:txBody>
              <a:bodyPr wrap="none">
                <a:spAutoFit/>
              </a:bodyPr>
              <a:lstStyle/>
              <a:p>
                <a:pPr>
                  <a:lnSpc>
                    <a:spcPct val="107000"/>
                  </a:lnSpc>
                  <a:spcAft>
                    <a:spcPts val="0"/>
                  </a:spcAf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Influence</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58" name="TextBox 357">
                <a:extLst>
                  <a:ext uri="{FF2B5EF4-FFF2-40B4-BE49-F238E27FC236}">
                    <a16:creationId xmlns:a16="http://schemas.microsoft.com/office/drawing/2014/main" id="{7FB241C6-3FB2-4B17-962F-AE2252D39EFF}"/>
                  </a:ext>
                </a:extLst>
              </p:cNvPr>
              <p:cNvSpPr txBox="1"/>
              <p:nvPr/>
            </p:nvSpPr>
            <p:spPr>
              <a:xfrm rot="1920698">
                <a:off x="8475962" y="489816"/>
                <a:ext cx="1015408" cy="307777"/>
              </a:xfrm>
              <a:prstGeom prst="rect">
                <a:avLst/>
              </a:prstGeom>
              <a:noFill/>
            </p:spPr>
            <p:txBody>
              <a:bodyPr wrap="square" rtlCol="0">
                <a:spAutoFit/>
              </a:bodyPr>
              <a:lstStyle/>
              <a:p>
                <a:r>
                  <a:rPr lang="en-GB" sz="1400" b="1" dirty="0">
                    <a:latin typeface="Georgia" panose="02040502050405020303" pitchFamily="18" charset="0"/>
                  </a:rPr>
                  <a:t>Science</a:t>
                </a:r>
              </a:p>
            </p:txBody>
          </p:sp>
          <p:sp>
            <p:nvSpPr>
              <p:cNvPr id="359" name="TextBox 358">
                <a:extLst>
                  <a:ext uri="{FF2B5EF4-FFF2-40B4-BE49-F238E27FC236}">
                    <a16:creationId xmlns:a16="http://schemas.microsoft.com/office/drawing/2014/main" id="{6618B65F-E109-4E6F-BCA7-F6C351E1CC68}"/>
                  </a:ext>
                </a:extLst>
              </p:cNvPr>
              <p:cNvSpPr txBox="1"/>
              <p:nvPr/>
            </p:nvSpPr>
            <p:spPr>
              <a:xfrm rot="4603453">
                <a:off x="9804054" y="2535512"/>
                <a:ext cx="1015408" cy="307777"/>
              </a:xfrm>
              <a:prstGeom prst="rect">
                <a:avLst/>
              </a:prstGeom>
              <a:noFill/>
            </p:spPr>
            <p:txBody>
              <a:bodyPr wrap="square" rtlCol="0">
                <a:spAutoFit/>
              </a:bodyPr>
              <a:lstStyle/>
              <a:p>
                <a:r>
                  <a:rPr lang="en-GB" sz="1400" b="1" dirty="0">
                    <a:latin typeface="Georgia" panose="02040502050405020303" pitchFamily="18" charset="0"/>
                  </a:rPr>
                  <a:t>Drama</a:t>
                </a:r>
              </a:p>
            </p:txBody>
          </p:sp>
          <p:sp>
            <p:nvSpPr>
              <p:cNvPr id="360" name="TextBox 359">
                <a:extLst>
                  <a:ext uri="{FF2B5EF4-FFF2-40B4-BE49-F238E27FC236}">
                    <a16:creationId xmlns:a16="http://schemas.microsoft.com/office/drawing/2014/main" id="{9A5E4122-3C1C-4940-8F90-19981CD345E2}"/>
                  </a:ext>
                </a:extLst>
              </p:cNvPr>
              <p:cNvSpPr txBox="1"/>
              <p:nvPr/>
            </p:nvSpPr>
            <p:spPr>
              <a:xfrm rot="17563177">
                <a:off x="9506662" y="4532406"/>
                <a:ext cx="1015408" cy="307777"/>
              </a:xfrm>
              <a:prstGeom prst="rect">
                <a:avLst/>
              </a:prstGeom>
              <a:noFill/>
            </p:spPr>
            <p:txBody>
              <a:bodyPr wrap="square" rtlCol="0">
                <a:spAutoFit/>
              </a:bodyPr>
              <a:lstStyle/>
              <a:p>
                <a:r>
                  <a:rPr lang="en-GB" sz="1400" b="1" dirty="0">
                    <a:latin typeface="Georgia" panose="02040502050405020303" pitchFamily="18" charset="0"/>
                  </a:rPr>
                  <a:t>History</a:t>
                </a:r>
              </a:p>
            </p:txBody>
          </p:sp>
          <p:sp>
            <p:nvSpPr>
              <p:cNvPr id="361" name="TextBox 360">
                <a:extLst>
                  <a:ext uri="{FF2B5EF4-FFF2-40B4-BE49-F238E27FC236}">
                    <a16:creationId xmlns:a16="http://schemas.microsoft.com/office/drawing/2014/main" id="{180EAB1A-668B-4C95-8A71-30EC1FC5CA57}"/>
                  </a:ext>
                </a:extLst>
              </p:cNvPr>
              <p:cNvSpPr txBox="1"/>
              <p:nvPr/>
            </p:nvSpPr>
            <p:spPr>
              <a:xfrm rot="20075946">
                <a:off x="7767813" y="6065595"/>
                <a:ext cx="1644326" cy="307777"/>
              </a:xfrm>
              <a:prstGeom prst="rect">
                <a:avLst/>
              </a:prstGeom>
              <a:noFill/>
            </p:spPr>
            <p:txBody>
              <a:bodyPr wrap="square" rtlCol="0">
                <a:spAutoFit/>
              </a:bodyPr>
              <a:lstStyle/>
              <a:p>
                <a:r>
                  <a:rPr lang="en-GB" sz="1400" b="1" dirty="0">
                    <a:latin typeface="Georgia" panose="02040502050405020303" pitchFamily="18" charset="0"/>
                  </a:rPr>
                  <a:t>Geography</a:t>
                </a:r>
              </a:p>
            </p:txBody>
          </p:sp>
          <p:sp>
            <p:nvSpPr>
              <p:cNvPr id="362" name="TextBox 361">
                <a:extLst>
                  <a:ext uri="{FF2B5EF4-FFF2-40B4-BE49-F238E27FC236}">
                    <a16:creationId xmlns:a16="http://schemas.microsoft.com/office/drawing/2014/main" id="{A4E026A9-2E6E-43A1-8DD8-C87AD18E2975}"/>
                  </a:ext>
                </a:extLst>
              </p:cNvPr>
              <p:cNvSpPr txBox="1"/>
              <p:nvPr/>
            </p:nvSpPr>
            <p:spPr>
              <a:xfrm rot="3433629">
                <a:off x="3205844" y="4951817"/>
                <a:ext cx="2178260" cy="307777"/>
              </a:xfrm>
              <a:prstGeom prst="rect">
                <a:avLst/>
              </a:prstGeom>
              <a:noFill/>
            </p:spPr>
            <p:txBody>
              <a:bodyPr wrap="square" rtlCol="0">
                <a:spAutoFit/>
              </a:bodyPr>
              <a:lstStyle/>
              <a:p>
                <a:r>
                  <a:rPr lang="en-GB" sz="1400" b="1" dirty="0">
                    <a:latin typeface="Georgia" panose="02040502050405020303" pitchFamily="18" charset="0"/>
                  </a:rPr>
                  <a:t>Design Technology</a:t>
                </a:r>
              </a:p>
            </p:txBody>
          </p:sp>
          <p:sp>
            <p:nvSpPr>
              <p:cNvPr id="363" name="TextBox 362">
                <a:extLst>
                  <a:ext uri="{FF2B5EF4-FFF2-40B4-BE49-F238E27FC236}">
                    <a16:creationId xmlns:a16="http://schemas.microsoft.com/office/drawing/2014/main" id="{809EB2FD-77B4-412E-9539-C1648E200431}"/>
                  </a:ext>
                </a:extLst>
              </p:cNvPr>
              <p:cNvSpPr txBox="1"/>
              <p:nvPr/>
            </p:nvSpPr>
            <p:spPr>
              <a:xfrm rot="1469684">
                <a:off x="4804293" y="6340079"/>
                <a:ext cx="2701514" cy="307777"/>
              </a:xfrm>
              <a:prstGeom prst="rect">
                <a:avLst/>
              </a:prstGeom>
              <a:noFill/>
            </p:spPr>
            <p:txBody>
              <a:bodyPr wrap="square" rtlCol="0">
                <a:spAutoFit/>
              </a:bodyPr>
              <a:lstStyle/>
              <a:p>
                <a:r>
                  <a:rPr lang="en-GB" sz="1400" b="1" dirty="0">
                    <a:latin typeface="Georgia" panose="02040502050405020303" pitchFamily="18" charset="0"/>
                  </a:rPr>
                  <a:t>Physical Education</a:t>
                </a:r>
              </a:p>
            </p:txBody>
          </p:sp>
          <p:sp>
            <p:nvSpPr>
              <p:cNvPr id="364" name="TextBox 363">
                <a:extLst>
                  <a:ext uri="{FF2B5EF4-FFF2-40B4-BE49-F238E27FC236}">
                    <a16:creationId xmlns:a16="http://schemas.microsoft.com/office/drawing/2014/main" id="{A488928F-4B1F-457F-9E25-1A3803AF165D}"/>
                  </a:ext>
                </a:extLst>
              </p:cNvPr>
              <p:cNvSpPr txBox="1"/>
              <p:nvPr/>
            </p:nvSpPr>
            <p:spPr>
              <a:xfrm rot="18423422">
                <a:off x="3913342" y="844097"/>
                <a:ext cx="1644326" cy="307777"/>
              </a:xfrm>
              <a:prstGeom prst="rect">
                <a:avLst/>
              </a:prstGeom>
              <a:noFill/>
            </p:spPr>
            <p:txBody>
              <a:bodyPr wrap="square" rtlCol="0">
                <a:spAutoFit/>
              </a:bodyPr>
              <a:lstStyle/>
              <a:p>
                <a:r>
                  <a:rPr lang="en-GB" sz="1400" b="1" dirty="0">
                    <a:latin typeface="Georgia" panose="02040502050405020303" pitchFamily="18" charset="0"/>
                  </a:rPr>
                  <a:t>English</a:t>
                </a:r>
              </a:p>
            </p:txBody>
          </p:sp>
          <p:sp>
            <p:nvSpPr>
              <p:cNvPr id="365" name="TextBox 364">
                <a:extLst>
                  <a:ext uri="{FF2B5EF4-FFF2-40B4-BE49-F238E27FC236}">
                    <a16:creationId xmlns:a16="http://schemas.microsoft.com/office/drawing/2014/main" id="{623CA820-863F-4E3E-861E-6839B5CF3432}"/>
                  </a:ext>
                </a:extLst>
              </p:cNvPr>
              <p:cNvSpPr txBox="1"/>
              <p:nvPr/>
            </p:nvSpPr>
            <p:spPr>
              <a:xfrm rot="16200000">
                <a:off x="2992892" y="2594431"/>
                <a:ext cx="1644326" cy="307777"/>
              </a:xfrm>
              <a:prstGeom prst="rect">
                <a:avLst/>
              </a:prstGeom>
              <a:noFill/>
            </p:spPr>
            <p:txBody>
              <a:bodyPr wrap="square" rtlCol="0">
                <a:spAutoFit/>
              </a:bodyPr>
              <a:lstStyle/>
              <a:p>
                <a:r>
                  <a:rPr lang="en-GB" sz="1400" b="1" dirty="0">
                    <a:latin typeface="Georgia" panose="02040502050405020303" pitchFamily="18" charset="0"/>
                  </a:rPr>
                  <a:t>Art</a:t>
                </a:r>
              </a:p>
            </p:txBody>
          </p:sp>
          <p:sp>
            <p:nvSpPr>
              <p:cNvPr id="366" name="Rectangle 365">
                <a:extLst>
                  <a:ext uri="{FF2B5EF4-FFF2-40B4-BE49-F238E27FC236}">
                    <a16:creationId xmlns:a16="http://schemas.microsoft.com/office/drawing/2014/main" id="{36D7D669-489D-4299-BC39-DA83DB87B604}"/>
                  </a:ext>
                </a:extLst>
              </p:cNvPr>
              <p:cNvSpPr/>
              <p:nvPr/>
            </p:nvSpPr>
            <p:spPr>
              <a:xfrm>
                <a:off x="4987699" y="997986"/>
                <a:ext cx="723531" cy="312650"/>
              </a:xfrm>
              <a:prstGeom prst="rect">
                <a:avLst/>
              </a:prstGeom>
            </p:spPr>
            <p:txBody>
              <a:bodyPr wrap="none">
                <a:spAutoFit/>
              </a:bodyPr>
              <a:lstStyle/>
              <a:p>
                <a:pPr>
                  <a:lnSpc>
                    <a:spcPct val="107000"/>
                  </a:lnSpc>
                  <a:spcAft>
                    <a:spcPts val="0"/>
                  </a:spcAft>
                </a:pPr>
                <a:r>
                  <a:rPr lang="en-GB" sz="1400" b="1" dirty="0">
                    <a:latin typeface="Calibri" panose="020F0502020204030204" pitchFamily="34" charset="0"/>
                    <a:ea typeface="Calibri" panose="020F0502020204030204" pitchFamily="34" charset="0"/>
                    <a:cs typeface="Times New Roman" panose="02020603050405020304" pitchFamily="18" charset="0"/>
                  </a:rPr>
                  <a:t>Severe </a:t>
                </a:r>
              </a:p>
            </p:txBody>
          </p:sp>
          <p:sp>
            <p:nvSpPr>
              <p:cNvPr id="367" name="Rectangle 366">
                <a:extLst>
                  <a:ext uri="{FF2B5EF4-FFF2-40B4-BE49-F238E27FC236}">
                    <a16:creationId xmlns:a16="http://schemas.microsoft.com/office/drawing/2014/main" id="{64CF0174-14CF-4BE6-A5D8-DBA1F53B572A}"/>
                  </a:ext>
                </a:extLst>
              </p:cNvPr>
              <p:cNvSpPr/>
              <p:nvPr/>
            </p:nvSpPr>
            <p:spPr>
              <a:xfrm>
                <a:off x="4677698" y="1273691"/>
                <a:ext cx="627095" cy="307777"/>
              </a:xfrm>
              <a:prstGeom prst="rect">
                <a:avLst/>
              </a:prstGeom>
            </p:spPr>
            <p:txBody>
              <a:bodyPr wrap="non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Chaos</a:t>
                </a:r>
                <a:endParaRPr lang="en-GB" sz="1400" b="1" dirty="0"/>
              </a:p>
            </p:txBody>
          </p:sp>
          <p:sp>
            <p:nvSpPr>
              <p:cNvPr id="368" name="Rectangle 367">
                <a:extLst>
                  <a:ext uri="{FF2B5EF4-FFF2-40B4-BE49-F238E27FC236}">
                    <a16:creationId xmlns:a16="http://schemas.microsoft.com/office/drawing/2014/main" id="{5A24A16E-F8B1-4BE0-856F-4ED8C118853D}"/>
                  </a:ext>
                </a:extLst>
              </p:cNvPr>
              <p:cNvSpPr/>
              <p:nvPr/>
            </p:nvSpPr>
            <p:spPr>
              <a:xfrm>
                <a:off x="5088553" y="1431914"/>
                <a:ext cx="799130" cy="312650"/>
              </a:xfrm>
              <a:prstGeom prst="rect">
                <a:avLst/>
              </a:prstGeom>
            </p:spPr>
            <p:txBody>
              <a:bodyPr wrap="none">
                <a:spAutoFit/>
              </a:bodyPr>
              <a:lstStyle/>
              <a:p>
                <a:pPr>
                  <a:lnSpc>
                    <a:spcPct val="107000"/>
                  </a:lnSpc>
                  <a:spcAft>
                    <a:spcPts val="0"/>
                  </a:spcAft>
                </a:pPr>
                <a:r>
                  <a:rPr lang="en-GB" sz="1400" b="1" dirty="0">
                    <a:latin typeface="Calibri" panose="020F0502020204030204" pitchFamily="34" charset="0"/>
                    <a:ea typeface="Calibri" panose="020F0502020204030204" pitchFamily="34" charset="0"/>
                    <a:cs typeface="Times New Roman" panose="02020603050405020304" pitchFamily="18" charset="0"/>
                  </a:rPr>
                  <a:t>Resolve </a:t>
                </a:r>
              </a:p>
            </p:txBody>
          </p:sp>
          <p:sp>
            <p:nvSpPr>
              <p:cNvPr id="369" name="Rectangle 368">
                <a:extLst>
                  <a:ext uri="{FF2B5EF4-FFF2-40B4-BE49-F238E27FC236}">
                    <a16:creationId xmlns:a16="http://schemas.microsoft.com/office/drawing/2014/main" id="{AE69746B-4F1F-4903-B1EF-23D44E6817A0}"/>
                  </a:ext>
                </a:extLst>
              </p:cNvPr>
              <p:cNvSpPr/>
              <p:nvPr/>
            </p:nvSpPr>
            <p:spPr>
              <a:xfrm>
                <a:off x="4444928" y="1639521"/>
                <a:ext cx="771301" cy="312650"/>
              </a:xfrm>
              <a:prstGeom prst="rect">
                <a:avLst/>
              </a:prstGeom>
            </p:spPr>
            <p:txBody>
              <a:bodyPr wrap="none">
                <a:spAutoFit/>
              </a:bodyPr>
              <a:lstStyle/>
              <a:p>
                <a:pPr>
                  <a:lnSpc>
                    <a:spcPct val="107000"/>
                  </a:lnSpc>
                  <a:spcAft>
                    <a:spcPts val="0"/>
                  </a:spcAft>
                </a:pPr>
                <a:r>
                  <a:rPr lang="en-GB" sz="1400" b="1" dirty="0">
                    <a:latin typeface="Calibri" panose="020F0502020204030204" pitchFamily="34" charset="0"/>
                    <a:ea typeface="Calibri" panose="020F0502020204030204" pitchFamily="34" charset="0"/>
                    <a:cs typeface="Times New Roman" panose="02020603050405020304" pitchFamily="18" charset="0"/>
                  </a:rPr>
                  <a:t>Deceive</a:t>
                </a:r>
              </a:p>
            </p:txBody>
          </p:sp>
          <p:sp>
            <p:nvSpPr>
              <p:cNvPr id="370" name="Rectangle 369">
                <a:extLst>
                  <a:ext uri="{FF2B5EF4-FFF2-40B4-BE49-F238E27FC236}">
                    <a16:creationId xmlns:a16="http://schemas.microsoft.com/office/drawing/2014/main" id="{479F93E6-E29D-4160-9DAE-84F1F0B1E524}"/>
                  </a:ext>
                </a:extLst>
              </p:cNvPr>
              <p:cNvSpPr/>
              <p:nvPr/>
            </p:nvSpPr>
            <p:spPr>
              <a:xfrm>
                <a:off x="5152919" y="1687733"/>
                <a:ext cx="981935" cy="312650"/>
              </a:xfrm>
              <a:prstGeom prst="rect">
                <a:avLst/>
              </a:prstGeom>
            </p:spPr>
            <p:txBody>
              <a:bodyPr wrap="none">
                <a:spAutoFit/>
              </a:bodyPr>
              <a:lstStyle/>
              <a:p>
                <a:pPr>
                  <a:lnSpc>
                    <a:spcPct val="107000"/>
                  </a:lnSpc>
                  <a:spcAft>
                    <a:spcPts val="0"/>
                  </a:spcAft>
                </a:pPr>
                <a:r>
                  <a:rPr lang="en-GB" sz="1400" b="1" dirty="0">
                    <a:latin typeface="Calibri" panose="020F0502020204030204" pitchFamily="34" charset="0"/>
                    <a:ea typeface="Calibri" panose="020F0502020204030204" pitchFamily="34" charset="0"/>
                    <a:cs typeface="Times New Roman" panose="02020603050405020304" pitchFamily="18" charset="0"/>
                  </a:rPr>
                  <a:t>Resolution</a:t>
                </a:r>
              </a:p>
            </p:txBody>
          </p:sp>
          <p:sp>
            <p:nvSpPr>
              <p:cNvPr id="371" name="Rectangle 370">
                <a:extLst>
                  <a:ext uri="{FF2B5EF4-FFF2-40B4-BE49-F238E27FC236}">
                    <a16:creationId xmlns:a16="http://schemas.microsoft.com/office/drawing/2014/main" id="{F3D4EAA2-83F7-4C01-818A-D4FA380A2693}"/>
                  </a:ext>
                </a:extLst>
              </p:cNvPr>
              <p:cNvSpPr/>
              <p:nvPr/>
            </p:nvSpPr>
            <p:spPr>
              <a:xfrm>
                <a:off x="4483667" y="1913641"/>
                <a:ext cx="945195" cy="312650"/>
              </a:xfrm>
              <a:prstGeom prst="rect">
                <a:avLst/>
              </a:prstGeom>
            </p:spPr>
            <p:txBody>
              <a:bodyPr wrap="none">
                <a:spAutoFit/>
              </a:bodyPr>
              <a:lstStyle/>
              <a:p>
                <a:pPr>
                  <a:lnSpc>
                    <a:spcPct val="107000"/>
                  </a:lnSpc>
                  <a:spcAft>
                    <a:spcPts val="0"/>
                  </a:spcAft>
                </a:pPr>
                <a:r>
                  <a:rPr lang="en-GB" sz="1400" b="1" dirty="0">
                    <a:latin typeface="Calibri" panose="020F0502020204030204" pitchFamily="34" charset="0"/>
                    <a:ea typeface="Calibri" panose="020F0502020204030204" pitchFamily="34" charset="0"/>
                    <a:cs typeface="Times New Roman" panose="02020603050405020304" pitchFamily="18" charset="0"/>
                  </a:rPr>
                  <a:t>Obsession</a:t>
                </a:r>
              </a:p>
            </p:txBody>
          </p:sp>
          <p:sp>
            <p:nvSpPr>
              <p:cNvPr id="372" name="Rectangle 371">
                <a:extLst>
                  <a:ext uri="{FF2B5EF4-FFF2-40B4-BE49-F238E27FC236}">
                    <a16:creationId xmlns:a16="http://schemas.microsoft.com/office/drawing/2014/main" id="{07A69DE9-38D5-4FB2-A1EB-076B6768D217}"/>
                  </a:ext>
                </a:extLst>
              </p:cNvPr>
              <p:cNvSpPr/>
              <p:nvPr/>
            </p:nvSpPr>
            <p:spPr>
              <a:xfrm>
                <a:off x="5284807" y="1901583"/>
                <a:ext cx="947695" cy="307777"/>
              </a:xfrm>
              <a:prstGeom prst="rect">
                <a:avLst/>
              </a:prstGeom>
            </p:spPr>
            <p:txBody>
              <a:bodyPr wrap="non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Command</a:t>
                </a:r>
                <a:endParaRPr lang="en-GB" sz="1400" b="1" dirty="0"/>
              </a:p>
            </p:txBody>
          </p:sp>
          <p:sp>
            <p:nvSpPr>
              <p:cNvPr id="373" name="Rectangle 372">
                <a:extLst>
                  <a:ext uri="{FF2B5EF4-FFF2-40B4-BE49-F238E27FC236}">
                    <a16:creationId xmlns:a16="http://schemas.microsoft.com/office/drawing/2014/main" id="{803455EC-6C4E-4234-B021-7B5494EFF6F7}"/>
                  </a:ext>
                </a:extLst>
              </p:cNvPr>
              <p:cNvSpPr/>
              <p:nvPr/>
            </p:nvSpPr>
            <p:spPr>
              <a:xfrm>
                <a:off x="5874737" y="5553337"/>
                <a:ext cx="1167114" cy="307777"/>
              </a:xfrm>
              <a:prstGeom prst="rect">
                <a:avLst/>
              </a:prstGeom>
            </p:spPr>
            <p:txBody>
              <a:bodyPr wrap="none">
                <a:spAutoFit/>
              </a:bodyPr>
              <a:lstStyle/>
              <a:p>
                <a:r>
                  <a:rPr lang="en-GB" sz="1400" b="1" dirty="0"/>
                  <a:t>Fundamental</a:t>
                </a:r>
              </a:p>
            </p:txBody>
          </p:sp>
          <p:sp>
            <p:nvSpPr>
              <p:cNvPr id="374" name="Rectangle 373">
                <a:extLst>
                  <a:ext uri="{FF2B5EF4-FFF2-40B4-BE49-F238E27FC236}">
                    <a16:creationId xmlns:a16="http://schemas.microsoft.com/office/drawing/2014/main" id="{8C26B4A3-2264-43E1-8B8F-812A113669C2}"/>
                  </a:ext>
                </a:extLst>
              </p:cNvPr>
              <p:cNvSpPr/>
              <p:nvPr/>
            </p:nvSpPr>
            <p:spPr>
              <a:xfrm>
                <a:off x="5766017" y="5102307"/>
                <a:ext cx="1061894" cy="307777"/>
              </a:xfrm>
              <a:prstGeom prst="rect">
                <a:avLst/>
              </a:prstGeom>
            </p:spPr>
            <p:txBody>
              <a:bodyPr wrap="none">
                <a:spAutoFit/>
              </a:bodyPr>
              <a:lstStyle/>
              <a:p>
                <a:r>
                  <a:rPr lang="en-GB" sz="1400" b="1" dirty="0"/>
                  <a:t>Co-ordinate</a:t>
                </a:r>
              </a:p>
            </p:txBody>
          </p:sp>
          <p:sp>
            <p:nvSpPr>
              <p:cNvPr id="375" name="Rectangle 374">
                <a:extLst>
                  <a:ext uri="{FF2B5EF4-FFF2-40B4-BE49-F238E27FC236}">
                    <a16:creationId xmlns:a16="http://schemas.microsoft.com/office/drawing/2014/main" id="{6F36D80A-22D4-414E-A072-E12A8F5527A2}"/>
                  </a:ext>
                </a:extLst>
              </p:cNvPr>
              <p:cNvSpPr/>
              <p:nvPr/>
            </p:nvSpPr>
            <p:spPr>
              <a:xfrm>
                <a:off x="5944694" y="4570237"/>
                <a:ext cx="925253" cy="307777"/>
              </a:xfrm>
              <a:prstGeom prst="rect">
                <a:avLst/>
              </a:prstGeom>
            </p:spPr>
            <p:txBody>
              <a:bodyPr wrap="none">
                <a:spAutoFit/>
              </a:bodyPr>
              <a:lstStyle/>
              <a:p>
                <a:r>
                  <a:rPr lang="en-GB" sz="1400" b="1" dirty="0"/>
                  <a:t>Individual</a:t>
                </a:r>
              </a:p>
            </p:txBody>
          </p:sp>
          <p:sp>
            <p:nvSpPr>
              <p:cNvPr id="376" name="Rectangle 375">
                <a:extLst>
                  <a:ext uri="{FF2B5EF4-FFF2-40B4-BE49-F238E27FC236}">
                    <a16:creationId xmlns:a16="http://schemas.microsoft.com/office/drawing/2014/main" id="{568FA93E-E537-469F-BCDF-13BC8A5B265D}"/>
                  </a:ext>
                </a:extLst>
              </p:cNvPr>
              <p:cNvSpPr/>
              <p:nvPr/>
            </p:nvSpPr>
            <p:spPr>
              <a:xfrm>
                <a:off x="5961255" y="5959099"/>
                <a:ext cx="1093889" cy="307777"/>
              </a:xfrm>
              <a:prstGeom prst="rect">
                <a:avLst/>
              </a:prstGeom>
            </p:spPr>
            <p:txBody>
              <a:bodyPr wrap="none">
                <a:spAutoFit/>
              </a:bodyPr>
              <a:lstStyle/>
              <a:p>
                <a:r>
                  <a:rPr lang="en-GB" sz="1400" b="1" dirty="0"/>
                  <a:t>Competitive</a:t>
                </a:r>
              </a:p>
            </p:txBody>
          </p:sp>
          <p:sp>
            <p:nvSpPr>
              <p:cNvPr id="377" name="Rectangle 376">
                <a:extLst>
                  <a:ext uri="{FF2B5EF4-FFF2-40B4-BE49-F238E27FC236}">
                    <a16:creationId xmlns:a16="http://schemas.microsoft.com/office/drawing/2014/main" id="{72E16A29-83BE-4786-8081-491809A4E682}"/>
                  </a:ext>
                </a:extLst>
              </p:cNvPr>
              <p:cNvSpPr/>
              <p:nvPr/>
            </p:nvSpPr>
            <p:spPr>
              <a:xfrm>
                <a:off x="6349366" y="4338952"/>
                <a:ext cx="737510" cy="307777"/>
              </a:xfrm>
              <a:prstGeom prst="rect">
                <a:avLst/>
              </a:prstGeom>
            </p:spPr>
            <p:txBody>
              <a:bodyPr wrap="none">
                <a:spAutoFit/>
              </a:bodyPr>
              <a:lstStyle/>
              <a:p>
                <a:r>
                  <a:rPr lang="en-GB" sz="1400" b="1" dirty="0"/>
                  <a:t>Tactical</a:t>
                </a:r>
              </a:p>
            </p:txBody>
          </p:sp>
          <p:sp>
            <p:nvSpPr>
              <p:cNvPr id="378" name="Rectangle 377">
                <a:extLst>
                  <a:ext uri="{FF2B5EF4-FFF2-40B4-BE49-F238E27FC236}">
                    <a16:creationId xmlns:a16="http://schemas.microsoft.com/office/drawing/2014/main" id="{EE336D7A-069A-4A49-8595-CBF91BEFD6E1}"/>
                  </a:ext>
                </a:extLst>
              </p:cNvPr>
              <p:cNvSpPr/>
              <p:nvPr/>
            </p:nvSpPr>
            <p:spPr>
              <a:xfrm>
                <a:off x="5385217" y="5764209"/>
                <a:ext cx="1042465" cy="307777"/>
              </a:xfrm>
              <a:prstGeom prst="rect">
                <a:avLst/>
              </a:prstGeom>
            </p:spPr>
            <p:txBody>
              <a:bodyPr wrap="none">
                <a:spAutoFit/>
              </a:bodyPr>
              <a:lstStyle/>
              <a:p>
                <a:r>
                  <a:rPr lang="en-GB" sz="1400" b="1" dirty="0"/>
                  <a:t>Collaborate</a:t>
                </a:r>
              </a:p>
            </p:txBody>
          </p:sp>
          <p:sp>
            <p:nvSpPr>
              <p:cNvPr id="379" name="Rectangle 378">
                <a:extLst>
                  <a:ext uri="{FF2B5EF4-FFF2-40B4-BE49-F238E27FC236}">
                    <a16:creationId xmlns:a16="http://schemas.microsoft.com/office/drawing/2014/main" id="{1573EC39-30E1-44EC-9331-17EC0C738368}"/>
                  </a:ext>
                </a:extLst>
              </p:cNvPr>
              <p:cNvSpPr/>
              <p:nvPr/>
            </p:nvSpPr>
            <p:spPr>
              <a:xfrm>
                <a:off x="6271848" y="4050215"/>
                <a:ext cx="833883" cy="307777"/>
              </a:xfrm>
              <a:prstGeom prst="rect">
                <a:avLst/>
              </a:prstGeom>
            </p:spPr>
            <p:txBody>
              <a:bodyPr wrap="none">
                <a:spAutoFit/>
              </a:bodyPr>
              <a:lstStyle/>
              <a:p>
                <a:r>
                  <a:rPr lang="en-GB" sz="1400" b="1" dirty="0"/>
                  <a:t>Dynamic</a:t>
                </a:r>
              </a:p>
            </p:txBody>
          </p:sp>
          <p:sp>
            <p:nvSpPr>
              <p:cNvPr id="380" name="Rectangle 379">
                <a:extLst>
                  <a:ext uri="{FF2B5EF4-FFF2-40B4-BE49-F238E27FC236}">
                    <a16:creationId xmlns:a16="http://schemas.microsoft.com/office/drawing/2014/main" id="{DACD30E5-F635-4077-B474-A7AE8AA2EABE}"/>
                  </a:ext>
                </a:extLst>
              </p:cNvPr>
              <p:cNvSpPr/>
              <p:nvPr/>
            </p:nvSpPr>
            <p:spPr>
              <a:xfrm>
                <a:off x="5316359" y="5305183"/>
                <a:ext cx="961674" cy="307777"/>
              </a:xfrm>
              <a:prstGeom prst="rect">
                <a:avLst/>
              </a:prstGeom>
            </p:spPr>
            <p:txBody>
              <a:bodyPr wrap="none">
                <a:spAutoFit/>
              </a:bodyPr>
              <a:lstStyle/>
              <a:p>
                <a:r>
                  <a:rPr lang="en-GB" sz="1400" b="1" dirty="0"/>
                  <a:t>Endurance</a:t>
                </a:r>
              </a:p>
            </p:txBody>
          </p:sp>
          <p:sp>
            <p:nvSpPr>
              <p:cNvPr id="381" name="Rectangle 380">
                <a:extLst>
                  <a:ext uri="{FF2B5EF4-FFF2-40B4-BE49-F238E27FC236}">
                    <a16:creationId xmlns:a16="http://schemas.microsoft.com/office/drawing/2014/main" id="{1864F56D-06A2-4C93-AFE5-7B259D68F34B}"/>
                  </a:ext>
                </a:extLst>
              </p:cNvPr>
              <p:cNvSpPr/>
              <p:nvPr/>
            </p:nvSpPr>
            <p:spPr>
              <a:xfrm>
                <a:off x="6064224" y="4872401"/>
                <a:ext cx="990015" cy="307777"/>
              </a:xfrm>
              <a:prstGeom prst="rect">
                <a:avLst/>
              </a:prstGeom>
            </p:spPr>
            <p:txBody>
              <a:bodyPr wrap="none">
                <a:spAutoFit/>
              </a:bodyPr>
              <a:lstStyle/>
              <a:p>
                <a:r>
                  <a:rPr lang="en-GB" sz="1400" b="1" dirty="0"/>
                  <a:t>Participate</a:t>
                </a:r>
              </a:p>
            </p:txBody>
          </p:sp>
          <p:sp>
            <p:nvSpPr>
              <p:cNvPr id="382" name="Rectangle 381">
                <a:extLst>
                  <a:ext uri="{FF2B5EF4-FFF2-40B4-BE49-F238E27FC236}">
                    <a16:creationId xmlns:a16="http://schemas.microsoft.com/office/drawing/2014/main" id="{4C0F0DA8-0DF2-44C4-A272-4C6174254C48}"/>
                  </a:ext>
                </a:extLst>
              </p:cNvPr>
              <p:cNvSpPr/>
              <p:nvPr/>
            </p:nvSpPr>
            <p:spPr>
              <a:xfrm>
                <a:off x="4029134" y="3616965"/>
                <a:ext cx="1128258" cy="307777"/>
              </a:xfrm>
              <a:prstGeom prst="rect">
                <a:avLst/>
              </a:prstGeom>
            </p:spPr>
            <p:txBody>
              <a:bodyPr wrap="none">
                <a:spAutoFit/>
              </a:bodyPr>
              <a:lstStyle/>
              <a:p>
                <a:r>
                  <a:rPr lang="en-GB" sz="1400" b="1" dirty="0"/>
                  <a:t>Proportional</a:t>
                </a:r>
              </a:p>
            </p:txBody>
          </p:sp>
          <p:sp>
            <p:nvSpPr>
              <p:cNvPr id="383" name="Rectangle 382">
                <a:extLst>
                  <a:ext uri="{FF2B5EF4-FFF2-40B4-BE49-F238E27FC236}">
                    <a16:creationId xmlns:a16="http://schemas.microsoft.com/office/drawing/2014/main" id="{E88802A8-D7AB-4569-945B-F03DAF988566}"/>
                  </a:ext>
                </a:extLst>
              </p:cNvPr>
              <p:cNvSpPr/>
              <p:nvPr/>
            </p:nvSpPr>
            <p:spPr>
              <a:xfrm>
                <a:off x="4723447" y="2705022"/>
                <a:ext cx="768865" cy="307777"/>
              </a:xfrm>
              <a:prstGeom prst="rect">
                <a:avLst/>
              </a:prstGeom>
            </p:spPr>
            <p:txBody>
              <a:bodyPr wrap="none">
                <a:spAutoFit/>
              </a:bodyPr>
              <a:lstStyle/>
              <a:p>
                <a:r>
                  <a:rPr lang="en-GB" sz="1400" b="1" dirty="0"/>
                  <a:t>Idolatry</a:t>
                </a:r>
              </a:p>
            </p:txBody>
          </p:sp>
          <p:sp>
            <p:nvSpPr>
              <p:cNvPr id="384" name="Rectangle 383">
                <a:extLst>
                  <a:ext uri="{FF2B5EF4-FFF2-40B4-BE49-F238E27FC236}">
                    <a16:creationId xmlns:a16="http://schemas.microsoft.com/office/drawing/2014/main" id="{29A5987D-F54D-43AC-980A-96D1DE73F318}"/>
                  </a:ext>
                </a:extLst>
              </p:cNvPr>
              <p:cNvSpPr/>
              <p:nvPr/>
            </p:nvSpPr>
            <p:spPr>
              <a:xfrm>
                <a:off x="4070851" y="2492107"/>
                <a:ext cx="1043555" cy="307777"/>
              </a:xfrm>
              <a:prstGeom prst="rect">
                <a:avLst/>
              </a:prstGeom>
            </p:spPr>
            <p:txBody>
              <a:bodyPr wrap="none">
                <a:spAutoFit/>
              </a:bodyPr>
              <a:lstStyle/>
              <a:p>
                <a:r>
                  <a:rPr lang="en-GB" sz="1400" b="1" dirty="0"/>
                  <a:t>Perspective</a:t>
                </a:r>
              </a:p>
            </p:txBody>
          </p:sp>
          <p:sp>
            <p:nvSpPr>
              <p:cNvPr id="385" name="Rectangle 384">
                <a:extLst>
                  <a:ext uri="{FF2B5EF4-FFF2-40B4-BE49-F238E27FC236}">
                    <a16:creationId xmlns:a16="http://schemas.microsoft.com/office/drawing/2014/main" id="{67A076D4-BACA-4573-B855-9658F1E8E4AC}"/>
                  </a:ext>
                </a:extLst>
              </p:cNvPr>
              <p:cNvSpPr/>
              <p:nvPr/>
            </p:nvSpPr>
            <p:spPr>
              <a:xfrm>
                <a:off x="4226175" y="2906921"/>
                <a:ext cx="808683" cy="307777"/>
              </a:xfrm>
              <a:prstGeom prst="rect">
                <a:avLst/>
              </a:prstGeom>
            </p:spPr>
            <p:txBody>
              <a:bodyPr wrap="none">
                <a:spAutoFit/>
              </a:bodyPr>
              <a:lstStyle/>
              <a:p>
                <a:r>
                  <a:rPr lang="en-GB" sz="1400" b="1" dirty="0"/>
                  <a:t>Worship</a:t>
                </a:r>
              </a:p>
            </p:txBody>
          </p:sp>
          <p:sp>
            <p:nvSpPr>
              <p:cNvPr id="386" name="Rectangle 385">
                <a:extLst>
                  <a:ext uri="{FF2B5EF4-FFF2-40B4-BE49-F238E27FC236}">
                    <a16:creationId xmlns:a16="http://schemas.microsoft.com/office/drawing/2014/main" id="{2E39C55B-EA3A-4950-9F9F-D15C280E6B21}"/>
                  </a:ext>
                </a:extLst>
              </p:cNvPr>
              <p:cNvSpPr/>
              <p:nvPr/>
            </p:nvSpPr>
            <p:spPr>
              <a:xfrm>
                <a:off x="4587808" y="3393044"/>
                <a:ext cx="867545" cy="307777"/>
              </a:xfrm>
              <a:prstGeom prst="rect">
                <a:avLst/>
              </a:prstGeom>
            </p:spPr>
            <p:txBody>
              <a:bodyPr wrap="none">
                <a:spAutoFit/>
              </a:bodyPr>
              <a:lstStyle/>
              <a:p>
                <a:r>
                  <a:rPr lang="en-GB" sz="1400" b="1" dirty="0"/>
                  <a:t>Compose</a:t>
                </a:r>
              </a:p>
            </p:txBody>
          </p:sp>
          <p:sp>
            <p:nvSpPr>
              <p:cNvPr id="387" name="Rectangle 386">
                <a:extLst>
                  <a:ext uri="{FF2B5EF4-FFF2-40B4-BE49-F238E27FC236}">
                    <a16:creationId xmlns:a16="http://schemas.microsoft.com/office/drawing/2014/main" id="{BE6FB122-55CC-4738-8527-DF74EEBED784}"/>
                  </a:ext>
                </a:extLst>
              </p:cNvPr>
              <p:cNvSpPr/>
              <p:nvPr/>
            </p:nvSpPr>
            <p:spPr>
              <a:xfrm>
                <a:off x="5752950" y="3152310"/>
                <a:ext cx="850874" cy="307777"/>
              </a:xfrm>
              <a:prstGeom prst="rect">
                <a:avLst/>
              </a:prstGeom>
            </p:spPr>
            <p:txBody>
              <a:bodyPr wrap="none">
                <a:spAutoFit/>
              </a:bodyPr>
              <a:lstStyle/>
              <a:p>
                <a:r>
                  <a:rPr lang="en-GB" sz="1400" b="1" dirty="0"/>
                  <a:t>Interpret</a:t>
                </a:r>
              </a:p>
            </p:txBody>
          </p:sp>
          <p:sp>
            <p:nvSpPr>
              <p:cNvPr id="388" name="Rectangle 387">
                <a:extLst>
                  <a:ext uri="{FF2B5EF4-FFF2-40B4-BE49-F238E27FC236}">
                    <a16:creationId xmlns:a16="http://schemas.microsoft.com/office/drawing/2014/main" id="{52F83AA6-2C0B-4ECE-80D0-0612928CBB9A}"/>
                  </a:ext>
                </a:extLst>
              </p:cNvPr>
              <p:cNvSpPr/>
              <p:nvPr/>
            </p:nvSpPr>
            <p:spPr>
              <a:xfrm>
                <a:off x="4430754" y="3183442"/>
                <a:ext cx="902427" cy="307777"/>
              </a:xfrm>
              <a:prstGeom prst="rect">
                <a:avLst/>
              </a:prstGeom>
            </p:spPr>
            <p:txBody>
              <a:bodyPr wrap="none">
                <a:spAutoFit/>
              </a:bodyPr>
              <a:lstStyle/>
              <a:p>
                <a:r>
                  <a:rPr lang="en-GB" sz="1400" b="1" dirty="0"/>
                  <a:t>Construct</a:t>
                </a:r>
              </a:p>
            </p:txBody>
          </p:sp>
          <p:sp>
            <p:nvSpPr>
              <p:cNvPr id="389" name="Rectangle 388">
                <a:extLst>
                  <a:ext uri="{FF2B5EF4-FFF2-40B4-BE49-F238E27FC236}">
                    <a16:creationId xmlns:a16="http://schemas.microsoft.com/office/drawing/2014/main" id="{47482517-FFCA-4380-8332-FF57DE0CCC11}"/>
                  </a:ext>
                </a:extLst>
              </p:cNvPr>
              <p:cNvSpPr/>
              <p:nvPr/>
            </p:nvSpPr>
            <p:spPr>
              <a:xfrm>
                <a:off x="5163439" y="2924069"/>
                <a:ext cx="1056700" cy="307777"/>
              </a:xfrm>
              <a:prstGeom prst="rect">
                <a:avLst/>
              </a:prstGeom>
            </p:spPr>
            <p:txBody>
              <a:bodyPr wrap="none">
                <a:spAutoFit/>
              </a:bodyPr>
              <a:lstStyle/>
              <a:p>
                <a:r>
                  <a:rPr lang="en-GB" sz="1400" b="1" dirty="0"/>
                  <a:t>Dimensions</a:t>
                </a:r>
              </a:p>
            </p:txBody>
          </p:sp>
          <p:sp>
            <p:nvSpPr>
              <p:cNvPr id="390" name="Rectangle 389">
                <a:extLst>
                  <a:ext uri="{FF2B5EF4-FFF2-40B4-BE49-F238E27FC236}">
                    <a16:creationId xmlns:a16="http://schemas.microsoft.com/office/drawing/2014/main" id="{44F40FF9-3165-47B7-B749-7A99A860775B}"/>
                  </a:ext>
                </a:extLst>
              </p:cNvPr>
              <p:cNvSpPr/>
              <p:nvPr/>
            </p:nvSpPr>
            <p:spPr>
              <a:xfrm>
                <a:off x="5316628" y="3343897"/>
                <a:ext cx="944682" cy="307777"/>
              </a:xfrm>
              <a:prstGeom prst="rect">
                <a:avLst/>
              </a:prstGeom>
            </p:spPr>
            <p:txBody>
              <a:bodyPr wrap="none">
                <a:spAutoFit/>
              </a:bodyPr>
              <a:lstStyle/>
              <a:p>
                <a:r>
                  <a:rPr lang="en-GB" sz="1400" b="1" dirty="0"/>
                  <a:t>Symmetry</a:t>
                </a:r>
              </a:p>
            </p:txBody>
          </p:sp>
          <p:sp>
            <p:nvSpPr>
              <p:cNvPr id="391" name="Rectangle 390">
                <a:extLst>
                  <a:ext uri="{FF2B5EF4-FFF2-40B4-BE49-F238E27FC236}">
                    <a16:creationId xmlns:a16="http://schemas.microsoft.com/office/drawing/2014/main" id="{738FA87F-FDB5-46D0-9834-0FAFC596A8CF}"/>
                  </a:ext>
                </a:extLst>
              </p:cNvPr>
              <p:cNvSpPr/>
              <p:nvPr/>
            </p:nvSpPr>
            <p:spPr>
              <a:xfrm>
                <a:off x="5424303" y="2237845"/>
                <a:ext cx="754374" cy="312650"/>
              </a:xfrm>
              <a:prstGeom prst="rect">
                <a:avLst/>
              </a:prstGeom>
            </p:spPr>
            <p:txBody>
              <a:bodyPr wrap="none">
                <a:spAutoFit/>
              </a:bodyPr>
              <a:lstStyle/>
              <a:p>
                <a:pPr>
                  <a:lnSpc>
                    <a:spcPct val="107000"/>
                  </a:lnSpc>
                  <a:spcAft>
                    <a:spcPts val="0"/>
                  </a:spcAf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GB"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onflict</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92" name="Rectangle 391">
                <a:extLst>
                  <a:ext uri="{FF2B5EF4-FFF2-40B4-BE49-F238E27FC236}">
                    <a16:creationId xmlns:a16="http://schemas.microsoft.com/office/drawing/2014/main" id="{738FA87F-FDB5-46D0-9834-0FAFC596A8CF}"/>
                  </a:ext>
                </a:extLst>
              </p:cNvPr>
              <p:cNvSpPr/>
              <p:nvPr/>
            </p:nvSpPr>
            <p:spPr>
              <a:xfrm>
                <a:off x="5515013" y="2448705"/>
                <a:ext cx="639919" cy="322845"/>
              </a:xfrm>
              <a:prstGeom prst="rect">
                <a:avLst/>
              </a:prstGeom>
            </p:spPr>
            <p:txBody>
              <a:bodyPr wrap="none">
                <a:spAutoFit/>
              </a:bodyPr>
              <a:lstStyle/>
              <a:p>
                <a:pPr>
                  <a:lnSpc>
                    <a:spcPct val="107000"/>
                  </a:lnSpc>
                  <a:spcAft>
                    <a:spcPts val="0"/>
                  </a:spcAft>
                </a:pPr>
                <a:r>
                  <a:rPr lang="en-GB"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Mock </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395925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52350D-D126-447C-8DCB-30A4405FA938}"/>
              </a:ext>
            </a:extLst>
          </p:cNvPr>
          <p:cNvSpPr txBox="1"/>
          <p:nvPr/>
        </p:nvSpPr>
        <p:spPr>
          <a:xfrm>
            <a:off x="272716" y="1789303"/>
            <a:ext cx="1164656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t>Does the function of the word mean the same in every </a:t>
            </a:r>
            <a:r>
              <a:rPr lang="en-GB" sz="2800" dirty="0" smtClean="0"/>
              <a:t>subject? Be sure to continue working with what words mean in your subject.  </a:t>
            </a:r>
            <a:endParaRPr lang="en-GB" sz="2800" dirty="0"/>
          </a:p>
        </p:txBody>
      </p:sp>
      <p:sp>
        <p:nvSpPr>
          <p:cNvPr id="4" name="TextBox 3">
            <a:extLst>
              <a:ext uri="{FF2B5EF4-FFF2-40B4-BE49-F238E27FC236}">
                <a16:creationId xmlns:a16="http://schemas.microsoft.com/office/drawing/2014/main" id="{1FA6F6DA-DB15-4418-B99E-B2AC597AD8AD}"/>
              </a:ext>
            </a:extLst>
          </p:cNvPr>
          <p:cNvSpPr txBox="1"/>
          <p:nvPr/>
        </p:nvSpPr>
        <p:spPr>
          <a:xfrm>
            <a:off x="272716" y="3146621"/>
            <a:ext cx="11646568"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t>How many different words do we use that have the same meaning but students may not know this? Synonyms. </a:t>
            </a:r>
            <a:endParaRPr lang="en-GB" sz="2800" dirty="0" smtClean="0"/>
          </a:p>
          <a:p>
            <a:r>
              <a:rPr lang="en-GB" sz="2800" dirty="0" smtClean="0"/>
              <a:t>Caution: some synonyms might mean something similar but have a slightly different connotation or meaning. So be careful what answer you accept from students when they do not use the exact definition you have given them. </a:t>
            </a:r>
            <a:endParaRPr lang="en-GB" sz="2800" dirty="0"/>
          </a:p>
        </p:txBody>
      </p:sp>
      <p:sp>
        <p:nvSpPr>
          <p:cNvPr id="7" name="Rectangle: Rounded Corners 6">
            <a:extLst>
              <a:ext uri="{FF2B5EF4-FFF2-40B4-BE49-F238E27FC236}">
                <a16:creationId xmlns:a16="http://schemas.microsoft.com/office/drawing/2014/main" id="{8C8C933A-EAD2-4E14-9579-B3E74BB37D69}"/>
              </a:ext>
            </a:extLst>
          </p:cNvPr>
          <p:cNvSpPr/>
          <p:nvPr/>
        </p:nvSpPr>
        <p:spPr>
          <a:xfrm>
            <a:off x="272716" y="272716"/>
            <a:ext cx="11646568" cy="1113376"/>
          </a:xfrm>
          <a:prstGeom prst="roundRect">
            <a:avLst/>
          </a:prstGeom>
          <a:solidFill>
            <a:srgbClr val="9AE1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Understanding how these words work across our subjects will </a:t>
            </a:r>
            <a:r>
              <a:rPr lang="en-GB" sz="3200" b="1" dirty="0" smtClean="0">
                <a:solidFill>
                  <a:schemeClr val="tx1"/>
                </a:solidFill>
              </a:rPr>
              <a:t>help students master vocabulary quicker. </a:t>
            </a:r>
            <a:endParaRPr lang="en-GB" sz="3200" b="1" dirty="0">
              <a:solidFill>
                <a:schemeClr val="tx1"/>
              </a:solidFill>
            </a:endParaRPr>
          </a:p>
        </p:txBody>
      </p:sp>
    </p:spTree>
    <p:extLst>
      <p:ext uri="{BB962C8B-B14F-4D97-AF65-F5344CB8AC3E}">
        <p14:creationId xmlns:p14="http://schemas.microsoft.com/office/powerpoint/2010/main" val="277707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166114" y="1033670"/>
            <a:ext cx="4753170" cy="54665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Content Placeholder 2"/>
          <p:cNvSpPr>
            <a:spLocks noGrp="1"/>
          </p:cNvSpPr>
          <p:nvPr>
            <p:ph idx="1"/>
          </p:nvPr>
        </p:nvSpPr>
        <p:spPr>
          <a:xfrm>
            <a:off x="272715" y="1033670"/>
            <a:ext cx="6436197" cy="5377069"/>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0" indent="0">
              <a:buNone/>
            </a:pPr>
            <a:r>
              <a:rPr lang="en-GB" dirty="0" smtClean="0"/>
              <a:t>Five key ideas:</a:t>
            </a:r>
          </a:p>
          <a:p>
            <a:r>
              <a:rPr lang="en-GB" dirty="0"/>
              <a:t>Hinge question: show your students one word and four definitions/ examples of it being used and ask them to pick the correct one. Use additional activities to help students improve. Ask the same hinge question with different answers to check students who got it incorrect before have it correct now. </a:t>
            </a:r>
          </a:p>
          <a:p>
            <a:r>
              <a:rPr lang="en-GB" dirty="0"/>
              <a:t>Analogies are a great way to introduce or reintroduce words. Remember my ‘cumulate’ analogies from the CPD. After you have used the analogy, you could ask them to use the word in new context. For example, use this word to explain how… (And relate it to the lesson topic where perhaps the analogy did not).  </a:t>
            </a:r>
          </a:p>
          <a:p>
            <a:r>
              <a:rPr lang="en-GB" dirty="0" smtClean="0"/>
              <a:t> </a:t>
            </a:r>
            <a:r>
              <a:rPr lang="en-GB" dirty="0"/>
              <a:t>It is important to keep reinforcing the right answer </a:t>
            </a:r>
            <a:r>
              <a:rPr lang="en-GB" dirty="0" smtClean="0"/>
              <a:t>and do not accept </a:t>
            </a:r>
            <a:r>
              <a:rPr lang="en-GB" dirty="0"/>
              <a:t>‘kind of right’ answers. If you have given students the definitions of the key words, expect them to use these definitions when asked what they mean. Don’t except anything other than accuracy. </a:t>
            </a:r>
            <a:endParaRPr lang="en-GB" dirty="0" smtClean="0"/>
          </a:p>
          <a:p>
            <a:pPr lvl="0"/>
            <a:r>
              <a:rPr lang="en-GB" dirty="0"/>
              <a:t>Ask students to complete a written task. Write a model answer that includes the key vocabulary and use this as a checklist. Have the students used the same vocabulary as you? They can use a purple pen to tick the words and then make improvements using the words that they have missed. </a:t>
            </a:r>
          </a:p>
          <a:p>
            <a:pPr lvl="1"/>
            <a:r>
              <a:rPr lang="en-GB" dirty="0"/>
              <a:t>This can also be a great way to discuss how to use words accurately and what they mean by using your model as the example. </a:t>
            </a:r>
          </a:p>
          <a:p>
            <a:r>
              <a:rPr lang="en-GB" dirty="0" smtClean="0"/>
              <a:t>Give vocabulary based homework. </a:t>
            </a:r>
          </a:p>
          <a:p>
            <a:pPr marL="0" indent="0">
              <a:buNone/>
            </a:pPr>
            <a:endParaRPr lang="en-GB" dirty="0"/>
          </a:p>
        </p:txBody>
      </p:sp>
      <p:sp>
        <p:nvSpPr>
          <p:cNvPr id="4" name="Rectangle: Rounded Corners 6">
            <a:extLst>
              <a:ext uri="{FF2B5EF4-FFF2-40B4-BE49-F238E27FC236}">
                <a16:creationId xmlns:a16="http://schemas.microsoft.com/office/drawing/2014/main" id="{8C8C933A-EAD2-4E14-9579-B3E74BB37D69}"/>
              </a:ext>
            </a:extLst>
          </p:cNvPr>
          <p:cNvSpPr/>
          <p:nvPr/>
        </p:nvSpPr>
        <p:spPr>
          <a:xfrm>
            <a:off x="272716" y="272716"/>
            <a:ext cx="11646568" cy="611867"/>
          </a:xfrm>
          <a:prstGeom prst="roundRect">
            <a:avLst/>
          </a:prstGeom>
          <a:solidFill>
            <a:srgbClr val="9AE1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u="sng" dirty="0">
                <a:solidFill>
                  <a:schemeClr val="tx1"/>
                </a:solidFill>
              </a:rPr>
              <a:t>Vocabulary: ways to work with words in your classroom. </a:t>
            </a:r>
            <a:endParaRPr lang="en-GB" sz="5400" b="1" dirty="0">
              <a:solidFill>
                <a:schemeClr val="tx1"/>
              </a:solidFill>
            </a:endParaRPr>
          </a:p>
        </p:txBody>
      </p:sp>
      <p:sp>
        <p:nvSpPr>
          <p:cNvPr id="5" name="Right Arrow 4"/>
          <p:cNvSpPr/>
          <p:nvPr/>
        </p:nvSpPr>
        <p:spPr>
          <a:xfrm>
            <a:off x="6410739" y="2683565"/>
            <a:ext cx="1948070" cy="2077278"/>
          </a:xfrm>
          <a:prstGeom prst="rightArrow">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For more information read: </a:t>
            </a:r>
            <a:endParaRPr lang="en-GB" b="1" dirty="0"/>
          </a:p>
        </p:txBody>
      </p:sp>
    </p:spTree>
    <p:extLst>
      <p:ext uri="{BB962C8B-B14F-4D97-AF65-F5344CB8AC3E}">
        <p14:creationId xmlns:p14="http://schemas.microsoft.com/office/powerpoint/2010/main" val="225522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2793</TotalTime>
  <Words>495</Words>
  <Application>Microsoft Office PowerPoint</Application>
  <PresentationFormat>Widescreen</PresentationFormat>
  <Paragraphs>115</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Devine Staff 8914404</dc:creator>
  <cp:lastModifiedBy>S Devine Staff 8914404</cp:lastModifiedBy>
  <cp:revision>61</cp:revision>
  <dcterms:created xsi:type="dcterms:W3CDTF">2019-12-12T12:20:27Z</dcterms:created>
  <dcterms:modified xsi:type="dcterms:W3CDTF">2020-01-10T08:52:26Z</dcterms:modified>
</cp:coreProperties>
</file>