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7" r:id="rId2"/>
    <p:sldId id="268" r:id="rId3"/>
    <p:sldId id="266" r:id="rId4"/>
    <p:sldId id="269" r:id="rId5"/>
    <p:sldId id="270" r:id="rId6"/>
    <p:sldId id="271" r:id="rId7"/>
    <p:sldId id="273" r:id="rId8"/>
    <p:sldId id="274" r:id="rId9"/>
    <p:sldId id="263" r:id="rId10"/>
    <p:sldId id="264" r:id="rId11"/>
    <p:sldId id="262" r:id="rId12"/>
    <p:sldId id="265" r:id="rId13"/>
    <p:sldId id="260" r:id="rId14"/>
    <p:sldId id="261" r:id="rId15"/>
    <p:sldId id="258" r:id="rId16"/>
    <p:sldId id="259" r:id="rId17"/>
    <p:sldId id="256" r:id="rId18"/>
    <p:sldId id="257" r:id="rId19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8E17D-E2FB-4B3A-ADB9-425B63068803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AD519B9-CC24-46BF-82F5-A2E96E36A85D}">
      <dgm:prSet phldrT="[Text]"/>
      <dgm:spPr/>
      <dgm:t>
        <a:bodyPr/>
        <a:lstStyle/>
        <a:p>
          <a:r>
            <a:rPr lang="en-GB" dirty="0" smtClean="0"/>
            <a:t>Demand for labour</a:t>
          </a:r>
          <a:endParaRPr lang="en-GB" dirty="0"/>
        </a:p>
      </dgm:t>
    </dgm:pt>
    <dgm:pt modelId="{AF73EA24-F9DC-42A6-9110-511E0BDD25D9}" type="parTrans" cxnId="{C5A18AE4-B63B-427E-BA1F-9C592A9F27A0}">
      <dgm:prSet/>
      <dgm:spPr/>
      <dgm:t>
        <a:bodyPr/>
        <a:lstStyle/>
        <a:p>
          <a:endParaRPr lang="en-GB"/>
        </a:p>
      </dgm:t>
    </dgm:pt>
    <dgm:pt modelId="{663F94DA-E6A6-4005-B984-D651BAA86835}" type="sibTrans" cxnId="{C5A18AE4-B63B-427E-BA1F-9C592A9F27A0}">
      <dgm:prSet/>
      <dgm:spPr/>
      <dgm:t>
        <a:bodyPr/>
        <a:lstStyle/>
        <a:p>
          <a:endParaRPr lang="en-GB"/>
        </a:p>
      </dgm:t>
    </dgm:pt>
    <dgm:pt modelId="{E54E10AA-2129-4E74-9CD0-64F25CB0E312}">
      <dgm:prSet phldrT="[Text]"/>
      <dgm:spPr/>
      <dgm:t>
        <a:bodyPr/>
        <a:lstStyle/>
        <a:p>
          <a:r>
            <a:rPr lang="en-GB" dirty="0" smtClean="0"/>
            <a:t>Appointment </a:t>
          </a:r>
          <a:endParaRPr lang="en-GB" dirty="0"/>
        </a:p>
      </dgm:t>
    </dgm:pt>
    <dgm:pt modelId="{6987DA29-300B-4A85-A0AC-F62AC19B9383}" type="parTrans" cxnId="{65A11B42-B7E2-4393-9542-FE26F4477464}">
      <dgm:prSet/>
      <dgm:spPr/>
      <dgm:t>
        <a:bodyPr/>
        <a:lstStyle/>
        <a:p>
          <a:endParaRPr lang="en-GB"/>
        </a:p>
      </dgm:t>
    </dgm:pt>
    <dgm:pt modelId="{3611F6D4-A480-416A-8AB4-EE8879CF07EB}" type="sibTrans" cxnId="{65A11B42-B7E2-4393-9542-FE26F4477464}">
      <dgm:prSet/>
      <dgm:spPr/>
      <dgm:t>
        <a:bodyPr/>
        <a:lstStyle/>
        <a:p>
          <a:endParaRPr lang="en-GB"/>
        </a:p>
      </dgm:t>
    </dgm:pt>
    <dgm:pt modelId="{73C30B73-F51E-48E9-BD96-5512F8A2C804}">
      <dgm:prSet phldrT="[Text]"/>
      <dgm:spPr/>
      <dgm:t>
        <a:bodyPr/>
        <a:lstStyle/>
        <a:p>
          <a:r>
            <a:rPr lang="en-GB" dirty="0" smtClean="0"/>
            <a:t>Induction</a:t>
          </a:r>
          <a:endParaRPr lang="en-GB" dirty="0"/>
        </a:p>
      </dgm:t>
    </dgm:pt>
    <dgm:pt modelId="{C74109B4-4A1E-4675-B341-2813F5C22CCE}" type="parTrans" cxnId="{A230CF9B-1BC2-4891-BFB3-578653BB3B0C}">
      <dgm:prSet/>
      <dgm:spPr/>
      <dgm:t>
        <a:bodyPr/>
        <a:lstStyle/>
        <a:p>
          <a:endParaRPr lang="en-GB"/>
        </a:p>
      </dgm:t>
    </dgm:pt>
    <dgm:pt modelId="{C9E98956-8AC9-41D0-8BB2-CB8739F58D1C}" type="sibTrans" cxnId="{A230CF9B-1BC2-4891-BFB3-578653BB3B0C}">
      <dgm:prSet/>
      <dgm:spPr/>
      <dgm:t>
        <a:bodyPr/>
        <a:lstStyle/>
        <a:p>
          <a:endParaRPr lang="en-GB"/>
        </a:p>
      </dgm:t>
    </dgm:pt>
    <dgm:pt modelId="{5772FCC5-F7C2-4C84-B3C6-79F673C40108}">
      <dgm:prSet/>
      <dgm:spPr/>
      <dgm:t>
        <a:bodyPr/>
        <a:lstStyle/>
        <a:p>
          <a:r>
            <a:rPr lang="en-GB" dirty="0" smtClean="0"/>
            <a:t>Nature of the job</a:t>
          </a:r>
          <a:endParaRPr lang="en-GB" dirty="0"/>
        </a:p>
      </dgm:t>
    </dgm:pt>
    <dgm:pt modelId="{B2CD1CF7-135F-4084-A535-3196D1E680A7}" type="parTrans" cxnId="{CC34487E-628B-478A-9F0E-D14736802E76}">
      <dgm:prSet/>
      <dgm:spPr/>
      <dgm:t>
        <a:bodyPr/>
        <a:lstStyle/>
        <a:p>
          <a:endParaRPr lang="en-GB"/>
        </a:p>
      </dgm:t>
    </dgm:pt>
    <dgm:pt modelId="{420FD14E-2CC2-4177-9113-19D1D6B319B4}" type="sibTrans" cxnId="{CC34487E-628B-478A-9F0E-D14736802E76}">
      <dgm:prSet/>
      <dgm:spPr/>
      <dgm:t>
        <a:bodyPr/>
        <a:lstStyle/>
        <a:p>
          <a:endParaRPr lang="en-GB"/>
        </a:p>
      </dgm:t>
    </dgm:pt>
    <dgm:pt modelId="{D6DD9512-285E-4C51-B6EA-4D2DFC447B48}">
      <dgm:prSet/>
      <dgm:spPr/>
      <dgm:t>
        <a:bodyPr/>
        <a:lstStyle/>
        <a:p>
          <a:r>
            <a:rPr lang="en-GB" dirty="0" smtClean="0"/>
            <a:t>Job advertisement</a:t>
          </a:r>
          <a:endParaRPr lang="en-GB" dirty="0"/>
        </a:p>
      </dgm:t>
    </dgm:pt>
    <dgm:pt modelId="{352A4C38-7E21-448C-8D1E-5BA9566EA5C6}" type="parTrans" cxnId="{045325D9-FAA5-4BF6-B31E-316978B0C2A8}">
      <dgm:prSet/>
      <dgm:spPr/>
      <dgm:t>
        <a:bodyPr/>
        <a:lstStyle/>
        <a:p>
          <a:endParaRPr lang="en-GB"/>
        </a:p>
      </dgm:t>
    </dgm:pt>
    <dgm:pt modelId="{2E42D4E2-F190-4D19-A3B8-5ED579101AF9}" type="sibTrans" cxnId="{045325D9-FAA5-4BF6-B31E-316978B0C2A8}">
      <dgm:prSet/>
      <dgm:spPr/>
      <dgm:t>
        <a:bodyPr/>
        <a:lstStyle/>
        <a:p>
          <a:endParaRPr lang="en-GB"/>
        </a:p>
      </dgm:t>
    </dgm:pt>
    <dgm:pt modelId="{A816DE5A-F915-494F-9E88-EBA0522EE594}">
      <dgm:prSet/>
      <dgm:spPr/>
      <dgm:t>
        <a:bodyPr/>
        <a:lstStyle/>
        <a:p>
          <a:r>
            <a:rPr lang="en-GB" dirty="0" smtClean="0"/>
            <a:t>Selection</a:t>
          </a:r>
          <a:endParaRPr lang="en-GB" dirty="0"/>
        </a:p>
      </dgm:t>
    </dgm:pt>
    <dgm:pt modelId="{049ACC03-BB02-48AA-9456-00818F4A4786}" type="parTrans" cxnId="{FF2533BD-0BF2-403C-8FF4-55F92914270F}">
      <dgm:prSet/>
      <dgm:spPr/>
      <dgm:t>
        <a:bodyPr/>
        <a:lstStyle/>
        <a:p>
          <a:endParaRPr lang="en-GB"/>
        </a:p>
      </dgm:t>
    </dgm:pt>
    <dgm:pt modelId="{B9B39292-84FD-40E0-8064-E99AB679160F}" type="sibTrans" cxnId="{FF2533BD-0BF2-403C-8FF4-55F92914270F}">
      <dgm:prSet/>
      <dgm:spPr/>
      <dgm:t>
        <a:bodyPr/>
        <a:lstStyle/>
        <a:p>
          <a:endParaRPr lang="en-GB"/>
        </a:p>
      </dgm:t>
    </dgm:pt>
    <dgm:pt modelId="{33406E70-04C3-468B-A2D2-B5B674811B93}" type="pres">
      <dgm:prSet presAssocID="{CA38E17D-E2FB-4B3A-ADB9-425B63068803}" presName="Name0" presStyleCnt="0">
        <dgm:presLayoutVars>
          <dgm:dir/>
          <dgm:resizeHandles val="exact"/>
        </dgm:presLayoutVars>
      </dgm:prSet>
      <dgm:spPr/>
    </dgm:pt>
    <dgm:pt modelId="{8DDD03A6-B278-4EB0-B12D-14E283BD09B2}" type="pres">
      <dgm:prSet presAssocID="{3AD519B9-CC24-46BF-82F5-A2E96E36A85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CE29CC-6911-4767-9ADF-590490ECCB6F}" type="pres">
      <dgm:prSet presAssocID="{663F94DA-E6A6-4005-B984-D651BAA86835}" presName="sibTrans" presStyleLbl="sibTrans2D1" presStyleIdx="0" presStyleCnt="5"/>
      <dgm:spPr/>
      <dgm:t>
        <a:bodyPr/>
        <a:lstStyle/>
        <a:p>
          <a:endParaRPr lang="en-GB"/>
        </a:p>
      </dgm:t>
    </dgm:pt>
    <dgm:pt modelId="{7CF81E82-DFD5-4ED5-A4A4-DF438A5E70BE}" type="pres">
      <dgm:prSet presAssocID="{663F94DA-E6A6-4005-B984-D651BAA86835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1A3B0630-AADF-4153-8AA2-DCE6A901C999}" type="pres">
      <dgm:prSet presAssocID="{5772FCC5-F7C2-4C84-B3C6-79F673C4010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2110BB-0532-43FA-9A2C-DD3458115E4B}" type="pres">
      <dgm:prSet presAssocID="{420FD14E-2CC2-4177-9113-19D1D6B319B4}" presName="sibTrans" presStyleLbl="sibTrans2D1" presStyleIdx="1" presStyleCnt="5"/>
      <dgm:spPr/>
      <dgm:t>
        <a:bodyPr/>
        <a:lstStyle/>
        <a:p>
          <a:endParaRPr lang="en-GB"/>
        </a:p>
      </dgm:t>
    </dgm:pt>
    <dgm:pt modelId="{0D533E95-8877-4088-BC91-215E48A8115E}" type="pres">
      <dgm:prSet presAssocID="{420FD14E-2CC2-4177-9113-19D1D6B319B4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C1292D27-BDEB-4B19-A20A-E2F98E79E5C5}" type="pres">
      <dgm:prSet presAssocID="{D6DD9512-285E-4C51-B6EA-4D2DFC447B4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240D48-A90E-4AC1-8A47-9E7D6697606D}" type="pres">
      <dgm:prSet presAssocID="{2E42D4E2-F190-4D19-A3B8-5ED579101AF9}" presName="sibTrans" presStyleLbl="sibTrans2D1" presStyleIdx="2" presStyleCnt="5"/>
      <dgm:spPr/>
      <dgm:t>
        <a:bodyPr/>
        <a:lstStyle/>
        <a:p>
          <a:endParaRPr lang="en-GB"/>
        </a:p>
      </dgm:t>
    </dgm:pt>
    <dgm:pt modelId="{13071E82-FF6D-4033-870B-2E1A2ACC047C}" type="pres">
      <dgm:prSet presAssocID="{2E42D4E2-F190-4D19-A3B8-5ED579101AF9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5F600F7C-4A22-4B6D-8793-0DC11F1E9B29}" type="pres">
      <dgm:prSet presAssocID="{A816DE5A-F915-494F-9E88-EBA0522EE59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6E4657-7E7F-4617-B5D6-F87E61A7C684}" type="pres">
      <dgm:prSet presAssocID="{B9B39292-84FD-40E0-8064-E99AB679160F}" presName="sibTrans" presStyleLbl="sibTrans2D1" presStyleIdx="3" presStyleCnt="5"/>
      <dgm:spPr/>
      <dgm:t>
        <a:bodyPr/>
        <a:lstStyle/>
        <a:p>
          <a:endParaRPr lang="en-GB"/>
        </a:p>
      </dgm:t>
    </dgm:pt>
    <dgm:pt modelId="{FFF13CB8-E793-44A8-A986-665C2AFE7EEE}" type="pres">
      <dgm:prSet presAssocID="{B9B39292-84FD-40E0-8064-E99AB679160F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2DC923D7-19B1-456A-BD3F-B705701BC770}" type="pres">
      <dgm:prSet presAssocID="{E54E10AA-2129-4E74-9CD0-64F25CB0E31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8BD795-AB2E-4296-81AF-9DDD40A62162}" type="pres">
      <dgm:prSet presAssocID="{3611F6D4-A480-416A-8AB4-EE8879CF07EB}" presName="sibTrans" presStyleLbl="sibTrans2D1" presStyleIdx="4" presStyleCnt="5"/>
      <dgm:spPr/>
      <dgm:t>
        <a:bodyPr/>
        <a:lstStyle/>
        <a:p>
          <a:endParaRPr lang="en-GB"/>
        </a:p>
      </dgm:t>
    </dgm:pt>
    <dgm:pt modelId="{D3CBB763-F388-4BF4-B809-D55B1C19D25F}" type="pres">
      <dgm:prSet presAssocID="{3611F6D4-A480-416A-8AB4-EE8879CF07EB}" presName="connectorText" presStyleLbl="sibTrans2D1" presStyleIdx="4" presStyleCnt="5"/>
      <dgm:spPr/>
      <dgm:t>
        <a:bodyPr/>
        <a:lstStyle/>
        <a:p>
          <a:endParaRPr lang="en-GB"/>
        </a:p>
      </dgm:t>
    </dgm:pt>
    <dgm:pt modelId="{B7C2FFF2-5D4D-4D18-84A9-B57A37F2B5F6}" type="pres">
      <dgm:prSet presAssocID="{73C30B73-F51E-48E9-BD96-5512F8A2C80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47E917D-2D46-4DB2-AE20-20111E32DF76}" type="presOf" srcId="{A816DE5A-F915-494F-9E88-EBA0522EE594}" destId="{5F600F7C-4A22-4B6D-8793-0DC11F1E9B29}" srcOrd="0" destOrd="0" presId="urn:microsoft.com/office/officeart/2005/8/layout/process1"/>
    <dgm:cxn modelId="{D90ACB63-AB0A-4E0C-95A7-3756EBDFCD9E}" type="presOf" srcId="{5772FCC5-F7C2-4C84-B3C6-79F673C40108}" destId="{1A3B0630-AADF-4153-8AA2-DCE6A901C999}" srcOrd="0" destOrd="0" presId="urn:microsoft.com/office/officeart/2005/8/layout/process1"/>
    <dgm:cxn modelId="{D6C210EC-B220-4937-AFC3-C5266F78BDA4}" type="presOf" srcId="{73C30B73-F51E-48E9-BD96-5512F8A2C804}" destId="{B7C2FFF2-5D4D-4D18-84A9-B57A37F2B5F6}" srcOrd="0" destOrd="0" presId="urn:microsoft.com/office/officeart/2005/8/layout/process1"/>
    <dgm:cxn modelId="{6CC7D680-3BD4-4722-B9C3-D0AA421720A9}" type="presOf" srcId="{420FD14E-2CC2-4177-9113-19D1D6B319B4}" destId="{0D533E95-8877-4088-BC91-215E48A8115E}" srcOrd="1" destOrd="0" presId="urn:microsoft.com/office/officeart/2005/8/layout/process1"/>
    <dgm:cxn modelId="{8A9A04AB-401E-4CA4-92A6-3319C53F5DFA}" type="presOf" srcId="{CA38E17D-E2FB-4B3A-ADB9-425B63068803}" destId="{33406E70-04C3-468B-A2D2-B5B674811B93}" srcOrd="0" destOrd="0" presId="urn:microsoft.com/office/officeart/2005/8/layout/process1"/>
    <dgm:cxn modelId="{CCF8C3CC-7159-459C-8F79-341505BFA3F0}" type="presOf" srcId="{3611F6D4-A480-416A-8AB4-EE8879CF07EB}" destId="{D3CBB763-F388-4BF4-B809-D55B1C19D25F}" srcOrd="1" destOrd="0" presId="urn:microsoft.com/office/officeart/2005/8/layout/process1"/>
    <dgm:cxn modelId="{25DB5C01-E32A-47CC-90A8-E1BE6E60C411}" type="presOf" srcId="{B9B39292-84FD-40E0-8064-E99AB679160F}" destId="{F46E4657-7E7F-4617-B5D6-F87E61A7C684}" srcOrd="0" destOrd="0" presId="urn:microsoft.com/office/officeart/2005/8/layout/process1"/>
    <dgm:cxn modelId="{CC34487E-628B-478A-9F0E-D14736802E76}" srcId="{CA38E17D-E2FB-4B3A-ADB9-425B63068803}" destId="{5772FCC5-F7C2-4C84-B3C6-79F673C40108}" srcOrd="1" destOrd="0" parTransId="{B2CD1CF7-135F-4084-A535-3196D1E680A7}" sibTransId="{420FD14E-2CC2-4177-9113-19D1D6B319B4}"/>
    <dgm:cxn modelId="{045325D9-FAA5-4BF6-B31E-316978B0C2A8}" srcId="{CA38E17D-E2FB-4B3A-ADB9-425B63068803}" destId="{D6DD9512-285E-4C51-B6EA-4D2DFC447B48}" srcOrd="2" destOrd="0" parTransId="{352A4C38-7E21-448C-8D1E-5BA9566EA5C6}" sibTransId="{2E42D4E2-F190-4D19-A3B8-5ED579101AF9}"/>
    <dgm:cxn modelId="{6CE80B29-342D-4F17-A50D-C2879AADB71C}" type="presOf" srcId="{3AD519B9-CC24-46BF-82F5-A2E96E36A85D}" destId="{8DDD03A6-B278-4EB0-B12D-14E283BD09B2}" srcOrd="0" destOrd="0" presId="urn:microsoft.com/office/officeart/2005/8/layout/process1"/>
    <dgm:cxn modelId="{6F6D50FD-C855-45A0-8C2E-B02C242D1D16}" type="presOf" srcId="{E54E10AA-2129-4E74-9CD0-64F25CB0E312}" destId="{2DC923D7-19B1-456A-BD3F-B705701BC770}" srcOrd="0" destOrd="0" presId="urn:microsoft.com/office/officeart/2005/8/layout/process1"/>
    <dgm:cxn modelId="{B05CF3B2-CAA1-467C-A554-276EC5A5DE24}" type="presOf" srcId="{420FD14E-2CC2-4177-9113-19D1D6B319B4}" destId="{232110BB-0532-43FA-9A2C-DD3458115E4B}" srcOrd="0" destOrd="0" presId="urn:microsoft.com/office/officeart/2005/8/layout/process1"/>
    <dgm:cxn modelId="{EACA55E6-9A53-4DA1-9483-6D80A360F6CE}" type="presOf" srcId="{B9B39292-84FD-40E0-8064-E99AB679160F}" destId="{FFF13CB8-E793-44A8-A986-665C2AFE7EEE}" srcOrd="1" destOrd="0" presId="urn:microsoft.com/office/officeart/2005/8/layout/process1"/>
    <dgm:cxn modelId="{FF2533BD-0BF2-403C-8FF4-55F92914270F}" srcId="{CA38E17D-E2FB-4B3A-ADB9-425B63068803}" destId="{A816DE5A-F915-494F-9E88-EBA0522EE594}" srcOrd="3" destOrd="0" parTransId="{049ACC03-BB02-48AA-9456-00818F4A4786}" sibTransId="{B9B39292-84FD-40E0-8064-E99AB679160F}"/>
    <dgm:cxn modelId="{35B6C626-9598-4F5C-90E8-2F1B88B1F015}" type="presOf" srcId="{663F94DA-E6A6-4005-B984-D651BAA86835}" destId="{7CF81E82-DFD5-4ED5-A4A4-DF438A5E70BE}" srcOrd="1" destOrd="0" presId="urn:microsoft.com/office/officeart/2005/8/layout/process1"/>
    <dgm:cxn modelId="{C5A18AE4-B63B-427E-BA1F-9C592A9F27A0}" srcId="{CA38E17D-E2FB-4B3A-ADB9-425B63068803}" destId="{3AD519B9-CC24-46BF-82F5-A2E96E36A85D}" srcOrd="0" destOrd="0" parTransId="{AF73EA24-F9DC-42A6-9110-511E0BDD25D9}" sibTransId="{663F94DA-E6A6-4005-B984-D651BAA86835}"/>
    <dgm:cxn modelId="{130E195A-A5AB-49E2-BA30-AADF895845B7}" type="presOf" srcId="{2E42D4E2-F190-4D19-A3B8-5ED579101AF9}" destId="{C7240D48-A90E-4AC1-8A47-9E7D6697606D}" srcOrd="0" destOrd="0" presId="urn:microsoft.com/office/officeart/2005/8/layout/process1"/>
    <dgm:cxn modelId="{B8553C5F-3E6D-4C5C-85EE-143A68065985}" type="presOf" srcId="{2E42D4E2-F190-4D19-A3B8-5ED579101AF9}" destId="{13071E82-FF6D-4033-870B-2E1A2ACC047C}" srcOrd="1" destOrd="0" presId="urn:microsoft.com/office/officeart/2005/8/layout/process1"/>
    <dgm:cxn modelId="{65A11B42-B7E2-4393-9542-FE26F4477464}" srcId="{CA38E17D-E2FB-4B3A-ADB9-425B63068803}" destId="{E54E10AA-2129-4E74-9CD0-64F25CB0E312}" srcOrd="4" destOrd="0" parTransId="{6987DA29-300B-4A85-A0AC-F62AC19B9383}" sibTransId="{3611F6D4-A480-416A-8AB4-EE8879CF07EB}"/>
    <dgm:cxn modelId="{FF15B3E2-33E2-4629-8137-51B797461F26}" type="presOf" srcId="{3611F6D4-A480-416A-8AB4-EE8879CF07EB}" destId="{818BD795-AB2E-4296-81AF-9DDD40A62162}" srcOrd="0" destOrd="0" presId="urn:microsoft.com/office/officeart/2005/8/layout/process1"/>
    <dgm:cxn modelId="{6ACAC79E-BE24-4213-B82B-60B7932F666C}" type="presOf" srcId="{663F94DA-E6A6-4005-B984-D651BAA86835}" destId="{8ACE29CC-6911-4767-9ADF-590490ECCB6F}" srcOrd="0" destOrd="0" presId="urn:microsoft.com/office/officeart/2005/8/layout/process1"/>
    <dgm:cxn modelId="{A230CF9B-1BC2-4891-BFB3-578653BB3B0C}" srcId="{CA38E17D-E2FB-4B3A-ADB9-425B63068803}" destId="{73C30B73-F51E-48E9-BD96-5512F8A2C804}" srcOrd="5" destOrd="0" parTransId="{C74109B4-4A1E-4675-B341-2813F5C22CCE}" sibTransId="{C9E98956-8AC9-41D0-8BB2-CB8739F58D1C}"/>
    <dgm:cxn modelId="{B894D70A-62E1-4AAB-ADCA-47523CCE9066}" type="presOf" srcId="{D6DD9512-285E-4C51-B6EA-4D2DFC447B48}" destId="{C1292D27-BDEB-4B19-A20A-E2F98E79E5C5}" srcOrd="0" destOrd="0" presId="urn:microsoft.com/office/officeart/2005/8/layout/process1"/>
    <dgm:cxn modelId="{F1B42329-854D-4E18-B97D-EDC9765C1680}" type="presParOf" srcId="{33406E70-04C3-468B-A2D2-B5B674811B93}" destId="{8DDD03A6-B278-4EB0-B12D-14E283BD09B2}" srcOrd="0" destOrd="0" presId="urn:microsoft.com/office/officeart/2005/8/layout/process1"/>
    <dgm:cxn modelId="{D9463002-3F64-4327-8A39-19F9B75BA5C8}" type="presParOf" srcId="{33406E70-04C3-468B-A2D2-B5B674811B93}" destId="{8ACE29CC-6911-4767-9ADF-590490ECCB6F}" srcOrd="1" destOrd="0" presId="urn:microsoft.com/office/officeart/2005/8/layout/process1"/>
    <dgm:cxn modelId="{AABF0B4E-A2B9-4A1C-BD52-8523718AF6A5}" type="presParOf" srcId="{8ACE29CC-6911-4767-9ADF-590490ECCB6F}" destId="{7CF81E82-DFD5-4ED5-A4A4-DF438A5E70BE}" srcOrd="0" destOrd="0" presId="urn:microsoft.com/office/officeart/2005/8/layout/process1"/>
    <dgm:cxn modelId="{54E551D1-7DCD-4126-9236-03EFC6146962}" type="presParOf" srcId="{33406E70-04C3-468B-A2D2-B5B674811B93}" destId="{1A3B0630-AADF-4153-8AA2-DCE6A901C999}" srcOrd="2" destOrd="0" presId="urn:microsoft.com/office/officeart/2005/8/layout/process1"/>
    <dgm:cxn modelId="{4D45462B-A0DC-4934-8B55-ACBCE344340E}" type="presParOf" srcId="{33406E70-04C3-468B-A2D2-B5B674811B93}" destId="{232110BB-0532-43FA-9A2C-DD3458115E4B}" srcOrd="3" destOrd="0" presId="urn:microsoft.com/office/officeart/2005/8/layout/process1"/>
    <dgm:cxn modelId="{DF9A79E4-5FB1-4CA9-90DC-3FFDD8417AFD}" type="presParOf" srcId="{232110BB-0532-43FA-9A2C-DD3458115E4B}" destId="{0D533E95-8877-4088-BC91-215E48A8115E}" srcOrd="0" destOrd="0" presId="urn:microsoft.com/office/officeart/2005/8/layout/process1"/>
    <dgm:cxn modelId="{17ADBADC-0F80-4F1F-B183-96B89453406F}" type="presParOf" srcId="{33406E70-04C3-468B-A2D2-B5B674811B93}" destId="{C1292D27-BDEB-4B19-A20A-E2F98E79E5C5}" srcOrd="4" destOrd="0" presId="urn:microsoft.com/office/officeart/2005/8/layout/process1"/>
    <dgm:cxn modelId="{8816B14C-6317-46F3-B776-21849AEFB1FC}" type="presParOf" srcId="{33406E70-04C3-468B-A2D2-B5B674811B93}" destId="{C7240D48-A90E-4AC1-8A47-9E7D6697606D}" srcOrd="5" destOrd="0" presId="urn:microsoft.com/office/officeart/2005/8/layout/process1"/>
    <dgm:cxn modelId="{3E601A91-E72C-4F9F-A8F7-67EA5F75046F}" type="presParOf" srcId="{C7240D48-A90E-4AC1-8A47-9E7D6697606D}" destId="{13071E82-FF6D-4033-870B-2E1A2ACC047C}" srcOrd="0" destOrd="0" presId="urn:microsoft.com/office/officeart/2005/8/layout/process1"/>
    <dgm:cxn modelId="{CD101518-04A8-41CB-9631-385A2483B6C4}" type="presParOf" srcId="{33406E70-04C3-468B-A2D2-B5B674811B93}" destId="{5F600F7C-4A22-4B6D-8793-0DC11F1E9B29}" srcOrd="6" destOrd="0" presId="urn:microsoft.com/office/officeart/2005/8/layout/process1"/>
    <dgm:cxn modelId="{5017C3E4-BB78-43BC-B665-3CA83C1820B1}" type="presParOf" srcId="{33406E70-04C3-468B-A2D2-B5B674811B93}" destId="{F46E4657-7E7F-4617-B5D6-F87E61A7C684}" srcOrd="7" destOrd="0" presId="urn:microsoft.com/office/officeart/2005/8/layout/process1"/>
    <dgm:cxn modelId="{AC6EA07D-7B60-4DD7-BE5F-C5CF24742B4C}" type="presParOf" srcId="{F46E4657-7E7F-4617-B5D6-F87E61A7C684}" destId="{FFF13CB8-E793-44A8-A986-665C2AFE7EEE}" srcOrd="0" destOrd="0" presId="urn:microsoft.com/office/officeart/2005/8/layout/process1"/>
    <dgm:cxn modelId="{C5D3E043-9CFE-41FD-8BEA-A7E8415ED562}" type="presParOf" srcId="{33406E70-04C3-468B-A2D2-B5B674811B93}" destId="{2DC923D7-19B1-456A-BD3F-B705701BC770}" srcOrd="8" destOrd="0" presId="urn:microsoft.com/office/officeart/2005/8/layout/process1"/>
    <dgm:cxn modelId="{1AF8CBE9-BCAF-416C-92F8-FF64A1381050}" type="presParOf" srcId="{33406E70-04C3-468B-A2D2-B5B674811B93}" destId="{818BD795-AB2E-4296-81AF-9DDD40A62162}" srcOrd="9" destOrd="0" presId="urn:microsoft.com/office/officeart/2005/8/layout/process1"/>
    <dgm:cxn modelId="{3A8CE221-149B-4A4F-B571-4A2025A54F1D}" type="presParOf" srcId="{818BD795-AB2E-4296-81AF-9DDD40A62162}" destId="{D3CBB763-F388-4BF4-B809-D55B1C19D25F}" srcOrd="0" destOrd="0" presId="urn:microsoft.com/office/officeart/2005/8/layout/process1"/>
    <dgm:cxn modelId="{685DDA94-7301-43AD-A29F-F79D7DE3D5AA}" type="presParOf" srcId="{33406E70-04C3-468B-A2D2-B5B674811B93}" destId="{B7C2FFF2-5D4D-4D18-84A9-B57A37F2B5F6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D03A6-B278-4EB0-B12D-14E283BD09B2}">
      <dsp:nvSpPr>
        <dsp:cNvPr id="0" name=""/>
        <dsp:cNvSpPr/>
      </dsp:nvSpPr>
      <dsp:spPr>
        <a:xfrm>
          <a:off x="0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Demand for labour</a:t>
          </a:r>
          <a:endParaRPr lang="en-GB" sz="1200" kern="1200" dirty="0"/>
        </a:p>
      </dsp:txBody>
      <dsp:txXfrm>
        <a:off x="19822" y="216841"/>
        <a:ext cx="1088337" cy="637144"/>
      </dsp:txXfrm>
    </dsp:sp>
    <dsp:sp modelId="{8ACE29CC-6911-4767-9ADF-590490ECCB6F}">
      <dsp:nvSpPr>
        <dsp:cNvPr id="0" name=""/>
        <dsp:cNvSpPr/>
      </dsp:nvSpPr>
      <dsp:spPr>
        <a:xfrm>
          <a:off x="1240779" y="395544"/>
          <a:ext cx="239132" cy="279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1240779" y="451492"/>
        <a:ext cx="167392" cy="167843"/>
      </dsp:txXfrm>
    </dsp:sp>
    <dsp:sp modelId="{1A3B0630-AADF-4153-8AA2-DCE6A901C999}">
      <dsp:nvSpPr>
        <dsp:cNvPr id="0" name=""/>
        <dsp:cNvSpPr/>
      </dsp:nvSpPr>
      <dsp:spPr>
        <a:xfrm>
          <a:off x="1579173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Nature of the job</a:t>
          </a:r>
          <a:endParaRPr lang="en-GB" sz="1200" kern="1200" dirty="0"/>
        </a:p>
      </dsp:txBody>
      <dsp:txXfrm>
        <a:off x="1598995" y="216841"/>
        <a:ext cx="1088337" cy="637144"/>
      </dsp:txXfrm>
    </dsp:sp>
    <dsp:sp modelId="{232110BB-0532-43FA-9A2C-DD3458115E4B}">
      <dsp:nvSpPr>
        <dsp:cNvPr id="0" name=""/>
        <dsp:cNvSpPr/>
      </dsp:nvSpPr>
      <dsp:spPr>
        <a:xfrm>
          <a:off x="2819953" y="395544"/>
          <a:ext cx="239132" cy="279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2819953" y="451492"/>
        <a:ext cx="167392" cy="167843"/>
      </dsp:txXfrm>
    </dsp:sp>
    <dsp:sp modelId="{C1292D27-BDEB-4B19-A20A-E2F98E79E5C5}">
      <dsp:nvSpPr>
        <dsp:cNvPr id="0" name=""/>
        <dsp:cNvSpPr/>
      </dsp:nvSpPr>
      <dsp:spPr>
        <a:xfrm>
          <a:off x="3158347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Job advertisement</a:t>
          </a:r>
          <a:endParaRPr lang="en-GB" sz="1200" kern="1200" dirty="0"/>
        </a:p>
      </dsp:txBody>
      <dsp:txXfrm>
        <a:off x="3178169" y="216841"/>
        <a:ext cx="1088337" cy="637144"/>
      </dsp:txXfrm>
    </dsp:sp>
    <dsp:sp modelId="{C7240D48-A90E-4AC1-8A47-9E7D6697606D}">
      <dsp:nvSpPr>
        <dsp:cNvPr id="0" name=""/>
        <dsp:cNvSpPr/>
      </dsp:nvSpPr>
      <dsp:spPr>
        <a:xfrm>
          <a:off x="4399127" y="395544"/>
          <a:ext cx="239132" cy="279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4399127" y="451492"/>
        <a:ext cx="167392" cy="167843"/>
      </dsp:txXfrm>
    </dsp:sp>
    <dsp:sp modelId="{5F600F7C-4A22-4B6D-8793-0DC11F1E9B29}">
      <dsp:nvSpPr>
        <dsp:cNvPr id="0" name=""/>
        <dsp:cNvSpPr/>
      </dsp:nvSpPr>
      <dsp:spPr>
        <a:xfrm>
          <a:off x="4737521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Selection</a:t>
          </a:r>
          <a:endParaRPr lang="en-GB" sz="1200" kern="1200" dirty="0"/>
        </a:p>
      </dsp:txBody>
      <dsp:txXfrm>
        <a:off x="4757343" y="216841"/>
        <a:ext cx="1088337" cy="637144"/>
      </dsp:txXfrm>
    </dsp:sp>
    <dsp:sp modelId="{F46E4657-7E7F-4617-B5D6-F87E61A7C684}">
      <dsp:nvSpPr>
        <dsp:cNvPr id="0" name=""/>
        <dsp:cNvSpPr/>
      </dsp:nvSpPr>
      <dsp:spPr>
        <a:xfrm>
          <a:off x="5978301" y="395544"/>
          <a:ext cx="239132" cy="279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5978301" y="451492"/>
        <a:ext cx="167392" cy="167843"/>
      </dsp:txXfrm>
    </dsp:sp>
    <dsp:sp modelId="{2DC923D7-19B1-456A-BD3F-B705701BC770}">
      <dsp:nvSpPr>
        <dsp:cNvPr id="0" name=""/>
        <dsp:cNvSpPr/>
      </dsp:nvSpPr>
      <dsp:spPr>
        <a:xfrm>
          <a:off x="6316695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Appointment </a:t>
          </a:r>
          <a:endParaRPr lang="en-GB" sz="1200" kern="1200" dirty="0"/>
        </a:p>
      </dsp:txBody>
      <dsp:txXfrm>
        <a:off x="6336517" y="216841"/>
        <a:ext cx="1088337" cy="637144"/>
      </dsp:txXfrm>
    </dsp:sp>
    <dsp:sp modelId="{818BD795-AB2E-4296-81AF-9DDD40A62162}">
      <dsp:nvSpPr>
        <dsp:cNvPr id="0" name=""/>
        <dsp:cNvSpPr/>
      </dsp:nvSpPr>
      <dsp:spPr>
        <a:xfrm>
          <a:off x="7557475" y="395544"/>
          <a:ext cx="239132" cy="2797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7557475" y="451492"/>
        <a:ext cx="167392" cy="167843"/>
      </dsp:txXfrm>
    </dsp:sp>
    <dsp:sp modelId="{B7C2FFF2-5D4D-4D18-84A9-B57A37F2B5F6}">
      <dsp:nvSpPr>
        <dsp:cNvPr id="0" name=""/>
        <dsp:cNvSpPr/>
      </dsp:nvSpPr>
      <dsp:spPr>
        <a:xfrm>
          <a:off x="7895869" y="197019"/>
          <a:ext cx="1127981" cy="676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/>
            <a:t>Induction</a:t>
          </a:r>
          <a:endParaRPr lang="en-GB" sz="1200" kern="1200" dirty="0"/>
        </a:p>
      </dsp:txBody>
      <dsp:txXfrm>
        <a:off x="7915691" y="216841"/>
        <a:ext cx="1088337" cy="637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3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0" y="0"/>
            <a:ext cx="2944958" cy="4933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00F61-BA92-47AE-B651-4B2BA5173A58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681700"/>
            <a:ext cx="5438464" cy="44357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822"/>
            <a:ext cx="2944958" cy="493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0" y="9361822"/>
            <a:ext cx="2944958" cy="4933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75ABA-EDB6-4917-BD5B-0FC32655F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48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75ABA-EDB6-4917-BD5B-0FC32655F7A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68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75ABA-EDB6-4917-BD5B-0FC32655F7A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3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3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50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0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3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9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28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59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51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2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356E-DA41-47BB-92FD-5850F8B3F0D3}" type="datetimeFigureOut">
              <a:rPr lang="en-GB" smtClean="0"/>
              <a:t>11/02/2015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C2DF-4C84-4BD9-BE6D-93D63DE59C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.uk/url?sa=i&amp;rct=j&amp;q=product+life+cycle&amp;source=images&amp;cd=&amp;cad=rja&amp;docid=RjcMDGq__HPd9M&amp;tbnid=HGJZEWm-1pb7WM:&amp;ved=0CAUQjRw&amp;url=http://www.nibusinessinfo.co.uk/content/what-product-life-cycle&amp;ei=-OuVUZjqK8iy0QXy04GIAQ&amp;bvm=bv.46471029,d.ZG4&amp;psig=AFQjCNGXbJgizCssQ4LVXwWEMUoqoEWuBA&amp;ust=136886616467543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tall+and+flat+organisational+structure&amp;source=images&amp;cd=&amp;cad=rja&amp;docid=fFdS2B4eUSFgsM&amp;tbnid=DhVd2rCCQ6Oh7M:&amp;ved=0CAUQjRw&amp;url=http://www.bbc.co.uk/schools/gcsebitesize/business/people/ictrev3.shtml&amp;ei=CAKIUZGqFMrC0QXugoH4AQ&amp;bvm=bv.45960087,d.d2k&amp;psig=AFQjCNFjYpjoENpuIjEgLg7JSwanjHuW5A&amp;ust=136795430143958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1&amp;2 </a:t>
            </a:r>
            <a:b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 UP</a:t>
            </a:r>
            <a:endParaRPr lang="en-GB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76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61" y="133805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2.1 The Business organisation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33805"/>
            <a:ext cx="266429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Changing aims and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Profit growth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Increase market share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Increase shareholder value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Ethical objectives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2132856"/>
            <a:ext cx="2592288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Social Cost and benefits</a:t>
            </a:r>
          </a:p>
          <a:p>
            <a:r>
              <a:rPr lang="en-GB" b="1" u="sng" dirty="0" smtClean="0"/>
              <a:t>Ethical objectives: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Environmentally friendly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Treating workers fairly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Treating suppliers fairly (Fair trade)</a:t>
            </a:r>
          </a:p>
          <a:p>
            <a:r>
              <a:rPr lang="en-GB" b="1" u="sng" dirty="0" smtClean="0"/>
              <a:t>Benefits of being ethical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Improve reputation amongst customers, suppliers and workers</a:t>
            </a:r>
          </a:p>
          <a:p>
            <a:endParaRPr lang="en-GB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054361" y="980728"/>
            <a:ext cx="316835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Location: Aims – Maximise revenue, minimise costs</a:t>
            </a:r>
          </a:p>
          <a:p>
            <a:r>
              <a:rPr lang="en-GB" dirty="0"/>
              <a:t>Things to </a:t>
            </a:r>
            <a:r>
              <a:rPr lang="en-GB" dirty="0" smtClean="0"/>
              <a:t>consider: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Cost of site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Labour costs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Transport costs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Sales potential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Managers preference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941256" y="3858177"/>
            <a:ext cx="331236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International Location</a:t>
            </a:r>
          </a:p>
          <a:p>
            <a:r>
              <a:rPr lang="en-GB" dirty="0" smtClean="0"/>
              <a:t>Benefits of locating abroad: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Low costs – labour and materials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Avoid trade barriers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Take advantage of a different market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1628800"/>
            <a:ext cx="2088232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International Location</a:t>
            </a:r>
          </a:p>
          <a:p>
            <a:r>
              <a:rPr lang="en-GB" dirty="0" smtClean="0"/>
              <a:t>Drawbacks :</a:t>
            </a:r>
          </a:p>
          <a:p>
            <a:r>
              <a:rPr lang="en-GB" dirty="0" smtClean="0"/>
              <a:t>Language difficulties</a:t>
            </a:r>
          </a:p>
          <a:p>
            <a:r>
              <a:rPr lang="en-GB" dirty="0" smtClean="0"/>
              <a:t>Transport costs of goods</a:t>
            </a:r>
          </a:p>
          <a:p>
            <a:r>
              <a:rPr lang="en-GB" dirty="0" smtClean="0"/>
              <a:t>Bad publicity – lose national pride</a:t>
            </a:r>
          </a:p>
          <a:p>
            <a:r>
              <a:rPr lang="en-GB" dirty="0" smtClean="0"/>
              <a:t>Unethical – paying lower wages</a:t>
            </a:r>
          </a:p>
          <a:p>
            <a:r>
              <a:rPr lang="en-GB" dirty="0" smtClean="0"/>
              <a:t>UK employees lose jobs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04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61" y="133805"/>
            <a:ext cx="3168352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2.2 Marketing</a:t>
            </a:r>
          </a:p>
          <a:p>
            <a:pPr algn="ctr"/>
            <a:r>
              <a:rPr lang="en-GB" b="1" u="sng" dirty="0" smtClean="0"/>
              <a:t>4 P’s (Marketing Mix)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33805"/>
            <a:ext cx="2736304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Market Research in Unit 2 is limited. As a growing business they receive market research through Competitors, consumer feedback, contact with producers/suppliers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420888"/>
            <a:ext cx="273630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Product portfolio </a:t>
            </a:r>
            <a:r>
              <a:rPr lang="en-GB" dirty="0" smtClean="0"/>
              <a:t>–selling a range of products:</a:t>
            </a:r>
          </a:p>
          <a:p>
            <a:r>
              <a:rPr lang="en-GB" b="1" dirty="0" smtClean="0"/>
              <a:t>Benefits:</a:t>
            </a:r>
          </a:p>
          <a:p>
            <a:r>
              <a:rPr lang="en-GB" dirty="0" smtClean="0"/>
              <a:t>Customer spends more</a:t>
            </a:r>
          </a:p>
          <a:p>
            <a:r>
              <a:rPr lang="en-GB" dirty="0" smtClean="0"/>
              <a:t>Different target market</a:t>
            </a:r>
          </a:p>
          <a:p>
            <a:r>
              <a:rPr lang="en-GB" dirty="0" smtClean="0"/>
              <a:t>Diversify if product failing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4653136"/>
            <a:ext cx="273630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Drawbacks of large portfolio</a:t>
            </a:r>
            <a:r>
              <a:rPr lang="en-GB" dirty="0" smtClean="0"/>
              <a:t>:</a:t>
            </a:r>
          </a:p>
          <a:p>
            <a:r>
              <a:rPr lang="en-GB" dirty="0" smtClean="0"/>
              <a:t>Many managers have to be employed</a:t>
            </a:r>
          </a:p>
          <a:p>
            <a:r>
              <a:rPr lang="en-GB" dirty="0" smtClean="0"/>
              <a:t>Publicity could be harmed by another product</a:t>
            </a:r>
          </a:p>
          <a:p>
            <a:r>
              <a:rPr lang="en-GB" dirty="0" smtClean="0"/>
              <a:t>Development costs high</a:t>
            </a:r>
          </a:p>
        </p:txBody>
      </p:sp>
      <p:pic>
        <p:nvPicPr>
          <p:cNvPr id="1026" name="Picture 2" descr="http://www.nibusinessinfo.co.uk/sites/default/files/product_lifecycle_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088" y="764704"/>
            <a:ext cx="2944897" cy="177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162996" y="2525243"/>
            <a:ext cx="277406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Launch</a:t>
            </a:r>
            <a:r>
              <a:rPr lang="en-GB" dirty="0" smtClean="0"/>
              <a:t> – sales slow</a:t>
            </a:r>
          </a:p>
          <a:p>
            <a:r>
              <a:rPr lang="en-GB" b="1" dirty="0" smtClean="0"/>
              <a:t>Growth</a:t>
            </a:r>
            <a:r>
              <a:rPr lang="en-GB" dirty="0" smtClean="0"/>
              <a:t> – Sales demand accelerated</a:t>
            </a:r>
          </a:p>
          <a:p>
            <a:r>
              <a:rPr lang="en-GB" b="1" dirty="0" smtClean="0"/>
              <a:t>Maturity</a:t>
            </a:r>
            <a:r>
              <a:rPr lang="en-GB" dirty="0" smtClean="0"/>
              <a:t> – Sales level off sue to competition, consumer already have the product</a:t>
            </a:r>
          </a:p>
          <a:p>
            <a:r>
              <a:rPr lang="en-GB" b="1" dirty="0" smtClean="0"/>
              <a:t>Decline</a:t>
            </a:r>
            <a:r>
              <a:rPr lang="en-GB" dirty="0" smtClean="0"/>
              <a:t> – sales fall</a:t>
            </a:r>
          </a:p>
          <a:p>
            <a:endParaRPr lang="en-GB" b="1" i="1" dirty="0"/>
          </a:p>
          <a:p>
            <a:r>
              <a:rPr lang="en-GB" b="1" i="1" dirty="0" smtClean="0"/>
              <a:t>Extension strategies</a:t>
            </a:r>
          </a:p>
          <a:p>
            <a:r>
              <a:rPr lang="en-GB" dirty="0" smtClean="0"/>
              <a:t>Update design</a:t>
            </a:r>
          </a:p>
          <a:p>
            <a:r>
              <a:rPr lang="en-GB" dirty="0" smtClean="0"/>
              <a:t>Re Brand</a:t>
            </a:r>
          </a:p>
          <a:p>
            <a:r>
              <a:rPr lang="en-GB" dirty="0" smtClean="0"/>
              <a:t>Target new markets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-92"/>
            <a:ext cx="259228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Pricing decisions are based on</a:t>
            </a:r>
          </a:p>
          <a:p>
            <a:r>
              <a:rPr lang="en-GB" dirty="0" smtClean="0"/>
              <a:t>Competition</a:t>
            </a:r>
          </a:p>
          <a:p>
            <a:r>
              <a:rPr lang="en-GB" dirty="0" smtClean="0"/>
              <a:t>The market</a:t>
            </a:r>
          </a:p>
          <a:p>
            <a:r>
              <a:rPr lang="en-GB" dirty="0" smtClean="0"/>
              <a:t>Cost of production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21466" y="1477236"/>
            <a:ext cx="274177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Competitive pricing – setting a price for a product based on prices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221465" y="2409600"/>
            <a:ext cx="274177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Price skimming – setting a high price at a high level to create a high quality image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22713" y="3332930"/>
            <a:ext cx="274177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Price penetration – setting a low price at a low level to gain market share and gradually rising with reputation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221465" y="4810258"/>
            <a:ext cx="274177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Cost plus pricing – setting a price by adding a profit mark up to the cost of production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37061" y="6033896"/>
            <a:ext cx="32069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Loss leader Pricing: setting a price below cost hoping to gain sales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18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61" y="133805"/>
            <a:ext cx="3168352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2.2 Marketing</a:t>
            </a:r>
          </a:p>
          <a:p>
            <a:pPr algn="ctr"/>
            <a:r>
              <a:rPr lang="en-GB" b="1" u="sng" dirty="0" smtClean="0"/>
              <a:t>4 P’s (Marketing Mix)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133805"/>
            <a:ext cx="2232248" cy="25853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 of promotion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Inform customer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Create brand image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Support Price reduction, discount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Help sales growth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4430" y="2852936"/>
            <a:ext cx="2376264" cy="1477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Advertising</a:t>
            </a:r>
          </a:p>
          <a:p>
            <a:r>
              <a:rPr lang="en-GB" dirty="0" smtClean="0"/>
              <a:t>Communication through media – TV, newspaper – CUSTOMER ONLY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4578381"/>
            <a:ext cx="2376264" cy="120032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Direct Marketing</a:t>
            </a:r>
          </a:p>
          <a:p>
            <a:r>
              <a:rPr lang="en-GB" dirty="0" smtClean="0"/>
              <a:t>Email, telemarketing, direct mail – TRADE and CUSTOMERS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993571"/>
            <a:ext cx="2592288" cy="1477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Promotional considerations</a:t>
            </a:r>
            <a:r>
              <a:rPr lang="en-GB" dirty="0" smtClean="0"/>
              <a:t>:</a:t>
            </a:r>
          </a:p>
          <a:p>
            <a:r>
              <a:rPr lang="en-GB" dirty="0" smtClean="0"/>
              <a:t>Cost</a:t>
            </a:r>
          </a:p>
          <a:p>
            <a:r>
              <a:rPr lang="en-GB" dirty="0" smtClean="0"/>
              <a:t>Nature of the product</a:t>
            </a:r>
          </a:p>
          <a:p>
            <a:r>
              <a:rPr lang="en-GB" dirty="0" smtClean="0"/>
              <a:t>Nature of the marketing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615608" y="993571"/>
            <a:ext cx="3528392" cy="1754326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</a:t>
            </a:r>
          </a:p>
          <a:p>
            <a:endParaRPr lang="en-GB" dirty="0"/>
          </a:p>
          <a:p>
            <a:r>
              <a:rPr lang="en-GB" dirty="0" smtClean="0"/>
              <a:t>Producer – Retailer – Customer</a:t>
            </a:r>
          </a:p>
          <a:p>
            <a:endParaRPr lang="en-GB" dirty="0"/>
          </a:p>
          <a:p>
            <a:r>
              <a:rPr lang="en-GB" dirty="0" smtClean="0"/>
              <a:t>Producer – wholesaler – retailer –customer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54361" y="2991435"/>
            <a:ext cx="2592288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Telesales –</a:t>
            </a:r>
          </a:p>
          <a:p>
            <a:r>
              <a:rPr lang="en-GB" dirty="0" smtClean="0"/>
              <a:t>Selling to the customer through telephone contact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083660" y="2991434"/>
            <a:ext cx="2592288" cy="120032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Internet selling –</a:t>
            </a:r>
          </a:p>
          <a:p>
            <a:endParaRPr lang="en-GB" dirty="0" smtClean="0"/>
          </a:p>
          <a:p>
            <a:r>
              <a:rPr lang="en-GB" dirty="0" smtClean="0"/>
              <a:t>Selling straight to the customer via the internet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479324" y="4298840"/>
            <a:ext cx="2592288" cy="92333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Mail order</a:t>
            </a:r>
          </a:p>
          <a:p>
            <a:r>
              <a:rPr lang="en-GB" dirty="0" smtClean="0"/>
              <a:t>Direct marketing through mail (catalogues) 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723099" y="4485313"/>
            <a:ext cx="1627406" cy="1477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Sales Promotions</a:t>
            </a:r>
          </a:p>
          <a:p>
            <a:endParaRPr lang="en-GB" dirty="0"/>
          </a:p>
          <a:p>
            <a:r>
              <a:rPr lang="en-GB" dirty="0" smtClean="0"/>
              <a:t>2-4-1</a:t>
            </a:r>
          </a:p>
          <a:p>
            <a:r>
              <a:rPr lang="en-GB" dirty="0" smtClean="0"/>
              <a:t>10% off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5362476"/>
            <a:ext cx="3975472" cy="14773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Sponsorship</a:t>
            </a:r>
            <a:endParaRPr lang="en-GB" b="1" u="sng" dirty="0"/>
          </a:p>
          <a:p>
            <a:endParaRPr lang="en-GB" b="1" u="sng" dirty="0" smtClean="0"/>
          </a:p>
          <a:p>
            <a:r>
              <a:rPr lang="en-GB" dirty="0" smtClean="0"/>
              <a:t>Sponsor an event – to raise profile, can be product related but must meet target market</a:t>
            </a:r>
          </a:p>
        </p:txBody>
      </p:sp>
    </p:spTree>
    <p:extLst>
      <p:ext uri="{BB962C8B-B14F-4D97-AF65-F5344CB8AC3E}">
        <p14:creationId xmlns:p14="http://schemas.microsoft.com/office/powerpoint/2010/main" val="39019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743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Large businesses need extra CAPITAL (money) to expand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264754"/>
            <a:ext cx="256368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Retained Profit: Profit kept in the business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65212" y="2535917"/>
            <a:ext cx="259228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New share issue: PLC and Ltd companies can sell shares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753911"/>
            <a:ext cx="259228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Loan or mortgage:</a:t>
            </a:r>
          </a:p>
          <a:p>
            <a:r>
              <a:rPr lang="en-GB" dirty="0" smtClean="0"/>
              <a:t>Borrowing money from the bank, mortgage for a property</a:t>
            </a:r>
          </a:p>
          <a:p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5657" y="5231239"/>
            <a:ext cx="259228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Selling unwanted assets:</a:t>
            </a:r>
          </a:p>
          <a:p>
            <a:r>
              <a:rPr lang="en-GB" dirty="0" smtClean="0"/>
              <a:t>Selling an asset such as a building to gain capital. Could leaseback (rent)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054361" y="276999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2.3 Finance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1264754"/>
            <a:ext cx="31683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No interest paid</a:t>
            </a:r>
          </a:p>
          <a:p>
            <a:r>
              <a:rPr lang="en-GB" dirty="0" smtClean="0"/>
              <a:t>No loss of control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819725" y="2526588"/>
            <a:ext cx="3168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Share capital does not to be repaid</a:t>
            </a:r>
          </a:p>
          <a:p>
            <a:r>
              <a:rPr lang="en-GB" dirty="0" smtClean="0"/>
              <a:t>No interest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771800" y="4030910"/>
            <a:ext cx="3168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No loss of control</a:t>
            </a:r>
          </a:p>
          <a:p>
            <a:r>
              <a:rPr lang="en-GB" dirty="0" smtClean="0"/>
              <a:t>Lower interest for larger companies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763594" y="5508238"/>
            <a:ext cx="316835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No loss of control</a:t>
            </a:r>
          </a:p>
          <a:p>
            <a:r>
              <a:rPr lang="en-GB" dirty="0" smtClean="0"/>
              <a:t>Finance raised but can still use the asset if leased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996817" y="1268744"/>
            <a:ext cx="30396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Profits maybe to low to fund expansion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996817" y="2665087"/>
            <a:ext cx="30396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Dividends will have to be paid</a:t>
            </a:r>
          </a:p>
          <a:p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023279" y="3892410"/>
            <a:ext cx="30396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Interest could be high</a:t>
            </a:r>
          </a:p>
          <a:p>
            <a:r>
              <a:rPr lang="en-GB" dirty="0" smtClean="0"/>
              <a:t>Must be repaid</a:t>
            </a:r>
          </a:p>
          <a:p>
            <a:r>
              <a:rPr lang="en-GB" dirty="0" smtClean="0"/>
              <a:t>Property will have to be given up if can t pay the debt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984094" y="5646737"/>
            <a:ext cx="30396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asset is no longer owned</a:t>
            </a:r>
          </a:p>
          <a:p>
            <a:r>
              <a:rPr lang="en-GB" dirty="0" smtClean="0"/>
              <a:t>Rental/ leasing costs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910701" y="738664"/>
            <a:ext cx="30396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Advantages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42070" y="756892"/>
            <a:ext cx="30396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Disadvantages</a:t>
            </a:r>
          </a:p>
        </p:txBody>
      </p:sp>
    </p:spTree>
    <p:extLst>
      <p:ext uri="{BB962C8B-B14F-4D97-AF65-F5344CB8AC3E}">
        <p14:creationId xmlns:p14="http://schemas.microsoft.com/office/powerpoint/2010/main" val="26813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61" y="133805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2.3 Finance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33805"/>
            <a:ext cx="2448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Financial statements:</a:t>
            </a:r>
          </a:p>
          <a:p>
            <a:r>
              <a:rPr lang="en-GB" dirty="0" smtClean="0"/>
              <a:t>Profit and loss account and Balance sheets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054361" y="692696"/>
            <a:ext cx="316835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Stakeholders interested in accounts because:</a:t>
            </a:r>
          </a:p>
          <a:p>
            <a:r>
              <a:rPr lang="en-GB" dirty="0" smtClean="0"/>
              <a:t>Shareholders – whether to invest more, dividend return</a:t>
            </a:r>
          </a:p>
          <a:p>
            <a:r>
              <a:rPr lang="en-GB" dirty="0" smtClean="0"/>
              <a:t>Banks – see if loan can be paid back, safe to lend more</a:t>
            </a:r>
          </a:p>
          <a:p>
            <a:r>
              <a:rPr lang="en-GB" dirty="0" smtClean="0"/>
              <a:t>Government – Tax </a:t>
            </a:r>
          </a:p>
          <a:p>
            <a:r>
              <a:rPr lang="en-GB" dirty="0" smtClean="0"/>
              <a:t>Employees – Job Security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57135"/>
            <a:ext cx="3054360" cy="56323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Profit and Loss</a:t>
            </a:r>
          </a:p>
          <a:p>
            <a:r>
              <a:rPr lang="en-GB" dirty="0" smtClean="0"/>
              <a:t>Sales 		£5m</a:t>
            </a:r>
          </a:p>
          <a:p>
            <a:r>
              <a:rPr lang="en-GB" dirty="0" smtClean="0"/>
              <a:t>Costs of sales	£2m</a:t>
            </a:r>
          </a:p>
          <a:p>
            <a:r>
              <a:rPr lang="en-GB" dirty="0" smtClean="0"/>
              <a:t>Gross Profit	£3m</a:t>
            </a:r>
          </a:p>
          <a:p>
            <a:r>
              <a:rPr lang="en-GB" dirty="0" err="1" smtClean="0"/>
              <a:t>Exp</a:t>
            </a:r>
            <a:r>
              <a:rPr lang="en-GB" dirty="0" smtClean="0"/>
              <a:t>/overheads 	£2m</a:t>
            </a:r>
          </a:p>
          <a:p>
            <a:r>
              <a:rPr lang="en-GB" dirty="0" smtClean="0"/>
              <a:t>Net Profit		£1m</a:t>
            </a:r>
          </a:p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Sales – the value of sales revenue. Selling price x units sold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Cost of sales – value of stock bought in to make the product/ 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Gross profit – Sales – Cost of sales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Overheads – other fixed costs such as wages, </a:t>
            </a:r>
            <a:r>
              <a:rPr lang="en-GB" dirty="0" err="1" smtClean="0"/>
              <a:t>elec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Net profit – Gross profit – overheads IMPORTANT FIGURE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222713" y="133805"/>
            <a:ext cx="2921287" cy="72943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Balance sheet</a:t>
            </a:r>
          </a:p>
          <a:p>
            <a:endParaRPr lang="en-GB" dirty="0"/>
          </a:p>
          <a:p>
            <a:r>
              <a:rPr lang="en-GB" dirty="0" smtClean="0"/>
              <a:t>Fixed Assets	£20m</a:t>
            </a:r>
          </a:p>
          <a:p>
            <a:r>
              <a:rPr lang="en-GB" dirty="0" smtClean="0"/>
              <a:t>Current Assets 	£10 m</a:t>
            </a:r>
          </a:p>
          <a:p>
            <a:r>
              <a:rPr lang="en-GB" dirty="0" smtClean="0"/>
              <a:t>Current liabilities 	£5m</a:t>
            </a:r>
          </a:p>
          <a:p>
            <a:r>
              <a:rPr lang="en-GB" dirty="0" smtClean="0"/>
              <a:t>Long term liabilities £2m</a:t>
            </a:r>
          </a:p>
          <a:p>
            <a:r>
              <a:rPr lang="en-GB" dirty="0" smtClean="0"/>
              <a:t>Nets assets   	£23m</a:t>
            </a:r>
          </a:p>
          <a:p>
            <a:r>
              <a:rPr lang="en-GB" dirty="0" smtClean="0"/>
              <a:t>-----------------------------------</a:t>
            </a:r>
          </a:p>
          <a:p>
            <a:r>
              <a:rPr lang="en-GB" dirty="0" smtClean="0"/>
              <a:t>Shares 		£10m</a:t>
            </a:r>
          </a:p>
          <a:p>
            <a:r>
              <a:rPr lang="en-GB" dirty="0" smtClean="0"/>
              <a:t>Retained Profit	£13m</a:t>
            </a:r>
          </a:p>
          <a:p>
            <a:r>
              <a:rPr lang="en-GB" dirty="0" smtClean="0"/>
              <a:t>Total Capital	£23m</a:t>
            </a:r>
          </a:p>
          <a:p>
            <a:endParaRPr lang="en-GB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Fixed assets items owned over a year e.g. building, vehicles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Current assets items owned under a year stock, debtors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Current liabilities items owed under a year creditors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Long term liabilities owed over a year mortgage or loan</a:t>
            </a:r>
          </a:p>
          <a:p>
            <a:r>
              <a:rPr lang="en-GB" dirty="0" smtClean="0"/>
              <a:t>         				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054361" y="3140968"/>
            <a:ext cx="31683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Interpreting accounts</a:t>
            </a:r>
          </a:p>
          <a:p>
            <a:r>
              <a:rPr lang="en-GB" dirty="0" smtClean="0"/>
              <a:t>Gross profit margin: GP/Sales x100</a:t>
            </a:r>
          </a:p>
          <a:p>
            <a:r>
              <a:rPr lang="en-GB" dirty="0" smtClean="0"/>
              <a:t>Net Profit margin: NP/ sales x 100</a:t>
            </a:r>
          </a:p>
          <a:p>
            <a:r>
              <a:rPr lang="en-GB" dirty="0" smtClean="0"/>
              <a:t>For every £1 of sales how much profit is there</a:t>
            </a:r>
          </a:p>
          <a:p>
            <a:endParaRPr lang="en-GB" dirty="0"/>
          </a:p>
          <a:p>
            <a:r>
              <a:rPr lang="en-GB" dirty="0" smtClean="0"/>
              <a:t>Current ratio: CA/CL</a:t>
            </a:r>
          </a:p>
          <a:p>
            <a:r>
              <a:rPr lang="en-GB" dirty="0" smtClean="0"/>
              <a:t>Acid test Ratio CA-stock/CL</a:t>
            </a:r>
          </a:p>
          <a:p>
            <a:r>
              <a:rPr lang="en-GB" dirty="0" smtClean="0"/>
              <a:t>Test liquidity. For ever £1 assets how much liability is there.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302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2187" y="2787518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2.4 People in Business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76471"/>
            <a:ext cx="345638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Organisational structure: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Makes clear who is responsible for which department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How employees can communicate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Allows layers of management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137971"/>
            <a:ext cx="293591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Two types</a:t>
            </a:r>
          </a:p>
          <a:p>
            <a:r>
              <a:rPr lang="en-GB" dirty="0" smtClean="0"/>
              <a:t>Flat structure – Less levels of management, more span of control</a:t>
            </a:r>
          </a:p>
          <a:p>
            <a:endParaRPr lang="en-GB" dirty="0" smtClean="0"/>
          </a:p>
          <a:p>
            <a:r>
              <a:rPr lang="en-GB" b="1" dirty="0" smtClean="0"/>
              <a:t>Tall structure </a:t>
            </a:r>
            <a:r>
              <a:rPr lang="en-GB" dirty="0" smtClean="0"/>
              <a:t>– more levels of management, less span of control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276471"/>
            <a:ext cx="2016224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Layers of management:</a:t>
            </a:r>
          </a:p>
          <a:p>
            <a:r>
              <a:rPr lang="en-GB" dirty="0" smtClean="0"/>
              <a:t>Number of different managers in an organisation</a:t>
            </a:r>
          </a:p>
          <a:p>
            <a:endParaRPr lang="en-GB" dirty="0"/>
          </a:p>
          <a:p>
            <a:r>
              <a:rPr lang="en-GB" b="1" dirty="0" smtClean="0"/>
              <a:t>Span of control:</a:t>
            </a:r>
          </a:p>
          <a:p>
            <a:r>
              <a:rPr lang="en-GB" dirty="0" smtClean="0"/>
              <a:t>The number of employees each manager is responsible for.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733999" y="3501008"/>
            <a:ext cx="322394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Flat advantages</a:t>
            </a:r>
          </a:p>
          <a:p>
            <a:r>
              <a:rPr lang="en-GB" dirty="0" smtClean="0"/>
              <a:t>Quicker communication to the top as less levels of management</a:t>
            </a:r>
          </a:p>
          <a:p>
            <a:r>
              <a:rPr lang="en-GB" dirty="0" smtClean="0"/>
              <a:t>More responsibility to the workers – motivated by this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5896" y="5279405"/>
            <a:ext cx="532859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Tall Advantages</a:t>
            </a:r>
          </a:p>
          <a:p>
            <a:r>
              <a:rPr lang="en-GB" dirty="0" smtClean="0"/>
              <a:t>Fewer staff to control</a:t>
            </a:r>
          </a:p>
          <a:p>
            <a:r>
              <a:rPr lang="en-GB" dirty="0" smtClean="0"/>
              <a:t>Senior managers make decisions – less risk</a:t>
            </a:r>
          </a:p>
          <a:p>
            <a:r>
              <a:rPr lang="en-GB" dirty="0" smtClean="0"/>
              <a:t>Training costs fewer</a:t>
            </a:r>
          </a:p>
          <a:p>
            <a:r>
              <a:rPr lang="en-GB" dirty="0" smtClean="0"/>
              <a:t>Promotion opportunities </a:t>
            </a:r>
            <a:endParaRPr lang="en-GB" dirty="0"/>
          </a:p>
        </p:txBody>
      </p:sp>
      <p:pic>
        <p:nvPicPr>
          <p:cNvPr id="1026" name="Picture 2" descr="http://www.bbc.co.uk/schools/gcsebitesize/business/images/people2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22751"/>
            <a:ext cx="4156362" cy="195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5536" y="39098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Tall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400883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Flat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15050" y="4725408"/>
            <a:ext cx="338437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Centralisation organisation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Senior managers make all decisions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Strong leadership needed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Central decision should be consistent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Allows for quick decisions</a:t>
            </a:r>
          </a:p>
        </p:txBody>
      </p:sp>
    </p:spTree>
    <p:extLst>
      <p:ext uri="{BB962C8B-B14F-4D97-AF65-F5344CB8AC3E}">
        <p14:creationId xmlns:p14="http://schemas.microsoft.com/office/powerpoint/2010/main" val="30894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7541" y="2472498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2.4 People in Business</a:t>
            </a:r>
            <a:endParaRPr lang="en-GB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54046" y="155754"/>
            <a:ext cx="338437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Decentralisation organisation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Decision making spread across middle managers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Local managers may have better knowledge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Motivation giving responsibility for lower managers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348880"/>
            <a:ext cx="259228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Recruitment</a:t>
            </a:r>
          </a:p>
          <a:p>
            <a:r>
              <a:rPr lang="en-GB" dirty="0" smtClean="0"/>
              <a:t>Stage 1 – Analyse the job</a:t>
            </a:r>
          </a:p>
          <a:p>
            <a:r>
              <a:rPr lang="en-GB" dirty="0" smtClean="0"/>
              <a:t>Stage 2 – Job description/ job specification</a:t>
            </a:r>
          </a:p>
          <a:p>
            <a:r>
              <a:rPr lang="en-GB" dirty="0" smtClean="0"/>
              <a:t>Stage 3 Advertise Internally or externally</a:t>
            </a:r>
          </a:p>
          <a:p>
            <a:r>
              <a:rPr lang="en-GB" dirty="0" smtClean="0"/>
              <a:t>Stage 4 Application</a:t>
            </a:r>
          </a:p>
          <a:p>
            <a:r>
              <a:rPr lang="en-GB" dirty="0" smtClean="0"/>
              <a:t>Stage 5 Testing/Interview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958889" y="168546"/>
            <a:ext cx="259228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Advantages of Staff training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Cope with changes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Increase productivity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Reduce chance of poor quality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Staff motivated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51712" y="183323"/>
            <a:ext cx="259228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Disadvantages of Staff training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Cost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Workers trained and not working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Employees move on with qualifications gained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59549" y="2902878"/>
            <a:ext cx="302433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Staff appraisal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Done between managers and employees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Provide feedback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Set objectives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Identify training needed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4797152"/>
            <a:ext cx="273630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Motivating staff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Training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Management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Remuneration methods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347864" y="4797152"/>
            <a:ext cx="290802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Autocratic – managers who believe in taking all decisions</a:t>
            </a:r>
          </a:p>
          <a:p>
            <a:r>
              <a:rPr lang="en-GB" dirty="0" smtClean="0"/>
              <a:t>Democratic – allowing employees to make decisions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8561" y="3135159"/>
            <a:ext cx="2780603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Remuneration methods</a:t>
            </a:r>
          </a:p>
          <a:p>
            <a:r>
              <a:rPr lang="en-GB" b="1" dirty="0" smtClean="0"/>
              <a:t>Method of paying employees to motivate them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Piece rate (paid for individual output)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Hourly wage rate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Salary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Profit sharing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66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3097390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Operations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6633"/>
            <a:ext cx="262778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Aims of operations:</a:t>
            </a:r>
          </a:p>
          <a:p>
            <a:r>
              <a:rPr lang="en-GB" dirty="0" smtClean="0"/>
              <a:t>Efficiency – Little wastage, low costs , helps to compete</a:t>
            </a:r>
          </a:p>
          <a:p>
            <a:r>
              <a:rPr lang="en-GB" dirty="0" smtClean="0"/>
              <a:t>High Quality – Maintain standards, justify price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43808" y="116633"/>
            <a:ext cx="316835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Production Methods</a:t>
            </a:r>
          </a:p>
          <a:p>
            <a:r>
              <a:rPr lang="en-GB" dirty="0" smtClean="0"/>
              <a:t>Flow: Continuous production line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Features: </a:t>
            </a:r>
            <a:r>
              <a:rPr lang="en-GB" dirty="0" smtClean="0"/>
              <a:t>Large scale, usually one product, specialisation of labour, Division of labour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4248" y="2001614"/>
            <a:ext cx="35032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labour:</a:t>
            </a:r>
          </a:p>
          <a:p>
            <a:r>
              <a:rPr lang="en-GB" dirty="0" smtClean="0"/>
              <a:t>Breaking a job into smaller tasks repeated by a machine or worker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73214" y="102778"/>
            <a:ext cx="278488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of FP</a:t>
            </a:r>
          </a:p>
          <a:p>
            <a:r>
              <a:rPr lang="en-GB" dirty="0" smtClean="0"/>
              <a:t>Economies of scale</a:t>
            </a:r>
          </a:p>
          <a:p>
            <a:r>
              <a:rPr lang="en-GB" dirty="0" smtClean="0"/>
              <a:t>Computer/machinery accuracy</a:t>
            </a:r>
          </a:p>
          <a:p>
            <a:r>
              <a:rPr lang="en-GB" dirty="0" smtClean="0"/>
              <a:t>Less stock need to be held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332895" y="1989394"/>
            <a:ext cx="278488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of FP</a:t>
            </a:r>
          </a:p>
          <a:p>
            <a:r>
              <a:rPr lang="en-GB" dirty="0" smtClean="0"/>
              <a:t>Set up costs</a:t>
            </a:r>
          </a:p>
          <a:p>
            <a:r>
              <a:rPr lang="en-GB" dirty="0" smtClean="0"/>
              <a:t>Production problems causes whole line to stop</a:t>
            </a:r>
          </a:p>
          <a:p>
            <a:r>
              <a:rPr lang="en-GB" dirty="0" smtClean="0"/>
              <a:t>Worker motivation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4444" y="2001614"/>
            <a:ext cx="247889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Lean Production</a:t>
            </a:r>
          </a:p>
          <a:p>
            <a:r>
              <a:rPr lang="en-GB" dirty="0" smtClean="0"/>
              <a:t>A production approach that aims to use a few resources as possible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4444" y="3326705"/>
            <a:ext cx="255334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Kaizen</a:t>
            </a:r>
          </a:p>
          <a:p>
            <a:r>
              <a:rPr lang="en-GB" dirty="0" smtClean="0"/>
              <a:t>Continuous improvement</a:t>
            </a:r>
          </a:p>
          <a:p>
            <a:r>
              <a:rPr lang="en-GB" dirty="0" smtClean="0"/>
              <a:t>-Workers look at ways to improve the production process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735796" y="3498730"/>
            <a:ext cx="3672408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in Time manufacturing</a:t>
            </a:r>
          </a:p>
          <a:p>
            <a:r>
              <a:rPr lang="en-GB" dirty="0" smtClean="0"/>
              <a:t>Features:</a:t>
            </a:r>
          </a:p>
          <a:p>
            <a:r>
              <a:rPr lang="en-GB" dirty="0" smtClean="0"/>
              <a:t>Arranging with suppliers that materials/ stock arrive a day/week before producing</a:t>
            </a:r>
          </a:p>
          <a:p>
            <a:r>
              <a:rPr lang="en-GB" dirty="0" smtClean="0"/>
              <a:t>Producing to order when customers make that order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6216" y="3498730"/>
            <a:ext cx="244827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of JIT</a:t>
            </a:r>
          </a:p>
          <a:p>
            <a:r>
              <a:rPr lang="en-GB" dirty="0" smtClean="0"/>
              <a:t>Cuts stock holding space</a:t>
            </a:r>
          </a:p>
          <a:p>
            <a:r>
              <a:rPr lang="en-GB" dirty="0" smtClean="0"/>
              <a:t>Improves cash flow by reducing payments</a:t>
            </a:r>
          </a:p>
          <a:p>
            <a:r>
              <a:rPr lang="en-GB" dirty="0" smtClean="0"/>
              <a:t>Good supplier relationships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36096" y="5661248"/>
            <a:ext cx="350963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of JIT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Customers may have to wait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Dependant on suppliers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orders may increase costs</a:t>
            </a:r>
            <a:endParaRPr lang="en-GB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594248" y="5661248"/>
            <a:ext cx="276984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Lean Design</a:t>
            </a:r>
          </a:p>
          <a:p>
            <a:r>
              <a:rPr lang="en-GB" dirty="0" smtClean="0"/>
              <a:t>Creating products visually before developing them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4444" y="5530055"/>
            <a:ext cx="247889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 production</a:t>
            </a:r>
          </a:p>
          <a:p>
            <a:r>
              <a:rPr lang="en-GB" dirty="0" smtClean="0"/>
              <a:t>Working in teams for one product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13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2187" y="2787518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Operations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661941"/>
            <a:ext cx="230425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 of growth</a:t>
            </a:r>
          </a:p>
          <a:p>
            <a:r>
              <a:rPr lang="en-GB" dirty="0" smtClean="0"/>
              <a:t>Financial – market share, revenue, profit</a:t>
            </a:r>
          </a:p>
          <a:p>
            <a:r>
              <a:rPr lang="en-GB" dirty="0" smtClean="0"/>
              <a:t>Operations – Lower unit costs (EOS)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19622" y="161533"/>
            <a:ext cx="331236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Main Economies of scale</a:t>
            </a:r>
          </a:p>
          <a:p>
            <a:r>
              <a:rPr lang="en-GB" b="1" dirty="0" smtClean="0"/>
              <a:t>Bulk Buying </a:t>
            </a:r>
            <a:r>
              <a:rPr lang="en-GB" dirty="0" smtClean="0"/>
              <a:t>– larger orders with discounts</a:t>
            </a:r>
          </a:p>
          <a:p>
            <a:r>
              <a:rPr lang="en-GB" b="1" dirty="0" smtClean="0"/>
              <a:t>Technical</a:t>
            </a:r>
            <a:r>
              <a:rPr lang="en-GB" dirty="0" smtClean="0"/>
              <a:t> – more efficient technology and computers</a:t>
            </a:r>
          </a:p>
          <a:p>
            <a:r>
              <a:rPr lang="en-GB" b="1" dirty="0" smtClean="0"/>
              <a:t>Specialist managers </a:t>
            </a:r>
            <a:r>
              <a:rPr lang="en-GB" dirty="0" smtClean="0"/>
              <a:t>– afford to employ specialist a managers</a:t>
            </a:r>
          </a:p>
          <a:p>
            <a:r>
              <a:rPr lang="en-GB" b="1" dirty="0" smtClean="0"/>
              <a:t>Financial</a:t>
            </a:r>
            <a:r>
              <a:rPr lang="en-GB" dirty="0" smtClean="0"/>
              <a:t> – benefit from lower interest rates on loans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2187" y="3547387"/>
            <a:ext cx="3312368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Main Diseconomies of scale</a:t>
            </a:r>
          </a:p>
          <a:p>
            <a:r>
              <a:rPr lang="en-GB" b="1" dirty="0" smtClean="0"/>
              <a:t>Poor communication</a:t>
            </a:r>
          </a:p>
          <a:p>
            <a:r>
              <a:rPr lang="en-GB" dirty="0" smtClean="0"/>
              <a:t>Large businesses have layers of management – difficult to pass through the whole business</a:t>
            </a:r>
          </a:p>
          <a:p>
            <a:r>
              <a:rPr lang="en-GB" b="1" dirty="0" smtClean="0"/>
              <a:t>Poor Motivation</a:t>
            </a:r>
          </a:p>
          <a:p>
            <a:r>
              <a:rPr lang="en-GB" dirty="0" smtClean="0"/>
              <a:t>Some workers feel uninvolved</a:t>
            </a:r>
          </a:p>
          <a:p>
            <a:r>
              <a:rPr lang="en-GB" b="1" dirty="0" smtClean="0"/>
              <a:t>Poor coordination</a:t>
            </a:r>
          </a:p>
          <a:p>
            <a:r>
              <a:rPr lang="en-GB" dirty="0" smtClean="0"/>
              <a:t>Complex decisions can take time</a:t>
            </a:r>
          </a:p>
          <a:p>
            <a:r>
              <a:rPr lang="en-GB" dirty="0" smtClean="0"/>
              <a:t>Many outlets/ factories etc. hard to coordinate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596" y="1165654"/>
            <a:ext cx="2390831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causes of poor quality</a:t>
            </a:r>
          </a:p>
          <a:p>
            <a:r>
              <a:rPr lang="en-GB" dirty="0" smtClean="0"/>
              <a:t>Poorly </a:t>
            </a:r>
            <a:r>
              <a:rPr lang="en-GB" b="1" dirty="0" smtClean="0"/>
              <a:t>motivated</a:t>
            </a:r>
            <a:r>
              <a:rPr lang="en-GB" dirty="0" smtClean="0"/>
              <a:t> workers</a:t>
            </a:r>
          </a:p>
          <a:p>
            <a:r>
              <a:rPr lang="en-GB" dirty="0" smtClean="0"/>
              <a:t>No </a:t>
            </a:r>
            <a:r>
              <a:rPr lang="en-GB" b="1" dirty="0" smtClean="0"/>
              <a:t>responsibility</a:t>
            </a:r>
            <a:r>
              <a:rPr lang="en-GB" dirty="0" smtClean="0"/>
              <a:t> from workers</a:t>
            </a:r>
          </a:p>
          <a:p>
            <a:r>
              <a:rPr lang="en-GB" dirty="0" smtClean="0"/>
              <a:t>Lack of consistency</a:t>
            </a:r>
          </a:p>
          <a:p>
            <a:r>
              <a:rPr lang="en-GB" b="1" dirty="0" smtClean="0"/>
              <a:t>Outsourcing </a:t>
            </a:r>
            <a:r>
              <a:rPr lang="en-GB" dirty="0" smtClean="0"/>
              <a:t>– other firms don’t have the same standards</a:t>
            </a:r>
          </a:p>
          <a:p>
            <a:r>
              <a:rPr lang="en-GB" b="1" dirty="0" smtClean="0"/>
              <a:t>Inspection costs- </a:t>
            </a:r>
            <a:r>
              <a:rPr lang="en-GB" dirty="0" smtClean="0"/>
              <a:t>every worker must be meeting standards TQM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047656" y="3427812"/>
            <a:ext cx="3096344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Total Quality Management</a:t>
            </a:r>
            <a:endParaRPr lang="en-GB" b="1" u="sng" dirty="0"/>
          </a:p>
          <a:p>
            <a:endParaRPr lang="en-GB" dirty="0" smtClean="0"/>
          </a:p>
          <a:p>
            <a:r>
              <a:rPr lang="en-GB" dirty="0" smtClean="0"/>
              <a:t>Involving all employees in the quality checking and taking responsibility</a:t>
            </a:r>
          </a:p>
          <a:p>
            <a:endParaRPr lang="en-GB" dirty="0"/>
          </a:p>
          <a:p>
            <a:r>
              <a:rPr lang="en-GB" dirty="0" smtClean="0"/>
              <a:t>Employees no longer think that quality is down to somebody else</a:t>
            </a:r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220110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Questions.......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What is meant by? (2 marks)</a:t>
            </a:r>
          </a:p>
          <a:p>
            <a:r>
              <a:rPr lang="en-GB" dirty="0" smtClean="0"/>
              <a:t>Explain two methods/ ways (4-6 marks)</a:t>
            </a:r>
          </a:p>
          <a:p>
            <a:r>
              <a:rPr lang="en-GB" dirty="0" smtClean="0"/>
              <a:t>How could</a:t>
            </a:r>
            <a:r>
              <a:rPr lang="en-GB" dirty="0"/>
              <a:t>?</a:t>
            </a:r>
            <a:r>
              <a:rPr lang="en-GB" dirty="0" smtClean="0"/>
              <a:t> Recommend? (9 marks)</a:t>
            </a:r>
          </a:p>
          <a:p>
            <a:endParaRPr lang="en-GB" dirty="0"/>
          </a:p>
          <a:p>
            <a:pPr>
              <a:buNone/>
            </a:pPr>
            <a:r>
              <a:rPr lang="en-GB" dirty="0" smtClean="0"/>
              <a:t>Use the case study, when you state something back it up with a suggestion for the business.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9 marks – Assess – advantages and disadvantages, evaluation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0" t="16667" r="12445" b="8854"/>
          <a:stretch/>
        </p:blipFill>
        <p:spPr bwMode="auto">
          <a:xfrm>
            <a:off x="0" y="692696"/>
            <a:ext cx="9172711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068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3034" y="250361"/>
            <a:ext cx="29523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Unit 1.1 Starting a business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03825" y="116632"/>
            <a:ext cx="252028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Reasons for setting up a business, read the case:</a:t>
            </a:r>
          </a:p>
          <a:p>
            <a:r>
              <a:rPr lang="en-GB" dirty="0" smtClean="0"/>
              <a:t>Own boss, keep profits, escape employment, pursue an idea, social enterprise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3825" y="2090149"/>
            <a:ext cx="23042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Social enterprise- a business set up to help society not just for profit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3825" y="3448350"/>
            <a:ext cx="26642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Gap in the Market (Niche)</a:t>
            </a:r>
          </a:p>
          <a:p>
            <a:r>
              <a:rPr lang="en-GB" dirty="0" smtClean="0"/>
              <a:t>Benefits less competition, growing market, potential high sales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944180" y="116632"/>
            <a:ext cx="3204864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Franchise; Using an existing franchisor name and products</a:t>
            </a:r>
          </a:p>
          <a:p>
            <a:r>
              <a:rPr lang="en-GB" b="1" i="1" dirty="0" err="1" smtClean="0">
                <a:solidFill>
                  <a:srgbClr val="00B050"/>
                </a:solidFill>
              </a:rPr>
              <a:t>Adv</a:t>
            </a:r>
            <a:r>
              <a:rPr lang="en-GB" b="1" i="1" dirty="0" smtClean="0">
                <a:solidFill>
                  <a:srgbClr val="00B050"/>
                </a:solidFill>
              </a:rPr>
              <a:t> -  existing reputation, brand name, training support, national marketing support</a:t>
            </a:r>
          </a:p>
          <a:p>
            <a:r>
              <a:rPr lang="en-GB" b="1" i="1" dirty="0" smtClean="0">
                <a:solidFill>
                  <a:srgbClr val="FF0000"/>
                </a:solidFill>
              </a:rPr>
              <a:t>Dis- balance of power between franchisor and franchisee, give some profits away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43157" y="804359"/>
            <a:ext cx="236820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Aims and objective: </a:t>
            </a:r>
          </a:p>
          <a:p>
            <a:r>
              <a:rPr lang="en-GB" dirty="0" smtClean="0"/>
              <a:t>Survival</a:t>
            </a:r>
          </a:p>
          <a:p>
            <a:r>
              <a:rPr lang="en-GB" dirty="0" smtClean="0"/>
              <a:t>Make a profit</a:t>
            </a:r>
          </a:p>
          <a:p>
            <a:r>
              <a:rPr lang="en-GB" dirty="0" smtClean="0"/>
              <a:t>Customer satisfaction</a:t>
            </a:r>
          </a:p>
          <a:p>
            <a:r>
              <a:rPr lang="en-GB" dirty="0" smtClean="0"/>
              <a:t>Be ethical</a:t>
            </a:r>
          </a:p>
          <a:p>
            <a:r>
              <a:rPr lang="en-GB" dirty="0" smtClean="0"/>
              <a:t>Market share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033198" y="2691409"/>
            <a:ext cx="266429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Stakeholders – employees, suppliers, customers , community, managers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1327" y="4797152"/>
            <a:ext cx="295635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Business plan – reduce risk, lack of experience, need capital – DIS – Cant guarantee success – owners maybe unsure how to write one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67502" y="2534190"/>
            <a:ext cx="320486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Sole Trader – </a:t>
            </a:r>
            <a:r>
              <a:rPr lang="en-GB" b="1" dirty="0" smtClean="0">
                <a:solidFill>
                  <a:srgbClr val="00B050"/>
                </a:solidFill>
              </a:rPr>
              <a:t>ADV – Quick, handle all decisions, keep all profit</a:t>
            </a:r>
          </a:p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 – Unlimited liability, stressful workload, may find finance difficult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502" y="4310604"/>
            <a:ext cx="320486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Partnership  (2-20)- </a:t>
            </a:r>
            <a:r>
              <a:rPr lang="en-GB" b="1" dirty="0" smtClean="0">
                <a:solidFill>
                  <a:srgbClr val="00B050"/>
                </a:solidFill>
              </a:rPr>
              <a:t>ADV More finance, ideas, specialise in different areas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DIS – disagreements, share profits, still UNLIMITED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06420" y="3771516"/>
            <a:ext cx="266040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Private Ltd –</a:t>
            </a:r>
            <a:r>
              <a:rPr lang="en-GB" b="1" dirty="0" smtClean="0">
                <a:solidFill>
                  <a:srgbClr val="00B050"/>
                </a:solidFill>
              </a:rPr>
              <a:t>ADV  Limited liability, sell shares, higher reputation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DIS – Legal procedures, final accounts need to be produced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5802861"/>
            <a:ext cx="525658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Location – Maximise revenue, minimise costs –</a:t>
            </a:r>
          </a:p>
          <a:p>
            <a:r>
              <a:rPr lang="en-GB" dirty="0" smtClean="0"/>
              <a:t>Availability, competitors , employees, costs, sales potential DEPENDS ON THE TYPE OF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59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3034" y="250361"/>
            <a:ext cx="295232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Unit 1.2 Marketing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03825" y="116632"/>
            <a:ext cx="25202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Market research enables a firm to find out about its market, customers and competitors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03825" y="1681522"/>
            <a:ext cx="23042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Primary research is gathering new information </a:t>
            </a:r>
            <a:r>
              <a:rPr lang="en-GB" dirty="0" err="1" smtClean="0"/>
              <a:t>e.g</a:t>
            </a:r>
            <a:r>
              <a:rPr lang="en-GB" dirty="0" smtClean="0"/>
              <a:t> Questionnaire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8738" y="3083653"/>
            <a:ext cx="266429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Secondary research is using existing research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944180" y="116632"/>
            <a:ext cx="320486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Secondary</a:t>
            </a:r>
          </a:p>
          <a:p>
            <a:r>
              <a:rPr lang="en-GB" dirty="0" smtClean="0"/>
              <a:t>ADV – Less time to carry it out</a:t>
            </a:r>
          </a:p>
          <a:p>
            <a:r>
              <a:rPr lang="en-GB" dirty="0" smtClean="0"/>
              <a:t>Sometimes larger scale information gathered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143157" y="804359"/>
            <a:ext cx="236820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Marketing Mix – the four major variables of marketing  - Price Place Product Promotion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006420" y="2281686"/>
            <a:ext cx="266429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Product </a:t>
            </a:r>
            <a:r>
              <a:rPr lang="en-GB" dirty="0" smtClean="0"/>
              <a:t>– What products a SMALL business is likely to offer – sometimes unique to Large businesses to compete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0064" y="3913129"/>
            <a:ext cx="2956356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Primary ADV –</a:t>
            </a:r>
          </a:p>
          <a:p>
            <a:r>
              <a:rPr lang="en-GB" dirty="0"/>
              <a:t>T</a:t>
            </a:r>
            <a:r>
              <a:rPr lang="en-GB" dirty="0" smtClean="0"/>
              <a:t>ailor research questions specifically</a:t>
            </a:r>
          </a:p>
          <a:p>
            <a:r>
              <a:rPr lang="en-GB" dirty="0" smtClean="0"/>
              <a:t>Cheap</a:t>
            </a:r>
          </a:p>
          <a:p>
            <a:r>
              <a:rPr lang="en-GB" dirty="0" smtClean="0"/>
              <a:t>Can speak to consumers face to face </a:t>
            </a:r>
            <a:r>
              <a:rPr lang="en-GB" dirty="0" err="1" smtClean="0"/>
              <a:t>e.g</a:t>
            </a:r>
            <a:r>
              <a:rPr lang="en-GB" dirty="0" smtClean="0"/>
              <a:t> focus group/ customer or supplier feedback</a:t>
            </a:r>
            <a:endParaRPr lang="en-GB" dirty="0"/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910052" y="1404523"/>
            <a:ext cx="320486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PRICE</a:t>
            </a:r>
            <a:endParaRPr lang="en-GB" u="sng" dirty="0"/>
          </a:p>
          <a:p>
            <a:r>
              <a:rPr lang="en-GB" dirty="0" smtClean="0"/>
              <a:t>What must a business </a:t>
            </a:r>
            <a:r>
              <a:rPr lang="en-GB" dirty="0" smtClean="0"/>
              <a:t>consider </a:t>
            </a:r>
            <a:r>
              <a:rPr lang="en-GB" dirty="0" smtClean="0"/>
              <a:t>when setting a price</a:t>
            </a:r>
            <a:endParaRPr lang="en-GB" dirty="0"/>
          </a:p>
          <a:p>
            <a:r>
              <a:rPr lang="en-GB" b="1" dirty="0" smtClean="0"/>
              <a:t>COST</a:t>
            </a:r>
          </a:p>
          <a:p>
            <a:r>
              <a:rPr lang="en-GB" b="1" dirty="0" smtClean="0"/>
              <a:t>COMPETITION</a:t>
            </a:r>
          </a:p>
          <a:p>
            <a:r>
              <a:rPr lang="en-GB" b="1" dirty="0" smtClean="0"/>
              <a:t>LOCATION </a:t>
            </a:r>
          </a:p>
          <a:p>
            <a:r>
              <a:rPr lang="en-GB" b="1" dirty="0" smtClean="0"/>
              <a:t>IMAGE</a:t>
            </a:r>
          </a:p>
          <a:p>
            <a:r>
              <a:rPr lang="en-GB" dirty="0" smtClean="0"/>
              <a:t>Low price is not always the answer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867502" y="3989846"/>
            <a:ext cx="320486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Place</a:t>
            </a:r>
            <a:r>
              <a:rPr lang="en-GB" dirty="0" smtClean="0"/>
              <a:t> – Method of distribution</a:t>
            </a:r>
          </a:p>
          <a:p>
            <a:r>
              <a:rPr lang="en-GB" dirty="0" smtClean="0"/>
              <a:t>How goods are transferred from manufacturer to customer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3040736" y="3989846"/>
            <a:ext cx="266040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Promotion</a:t>
            </a:r>
          </a:p>
          <a:p>
            <a:endParaRPr lang="en-GB" dirty="0"/>
          </a:p>
          <a:p>
            <a:r>
              <a:rPr lang="en-GB" dirty="0" smtClean="0"/>
              <a:t>Limited budget promotions such as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newspaper advertising, PR, Direct mail, Personal selling, Website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45778" y="4952675"/>
            <a:ext cx="2969352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 smtClean="0"/>
              <a:t>Place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GB" dirty="0"/>
          </a:p>
          <a:p>
            <a:r>
              <a:rPr lang="en-GB" dirty="0" smtClean="0"/>
              <a:t>Producer – Retailer – Customer</a:t>
            </a:r>
          </a:p>
          <a:p>
            <a:endParaRPr lang="en-GB" dirty="0"/>
          </a:p>
          <a:p>
            <a:r>
              <a:rPr lang="en-GB" dirty="0" smtClean="0"/>
              <a:t>Producer – wholesaler – retailer –customer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04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1920" y="2636912"/>
            <a:ext cx="20162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Unit 1.3 Finance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17693"/>
            <a:ext cx="3024336" cy="67403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Sources of finance</a:t>
            </a:r>
          </a:p>
          <a:p>
            <a:r>
              <a:rPr lang="en-GB" i="1" dirty="0" smtClean="0"/>
              <a:t>What do they need finance for?</a:t>
            </a:r>
          </a:p>
          <a:p>
            <a:r>
              <a:rPr lang="en-GB" b="1" u="sng" dirty="0" smtClean="0"/>
              <a:t>Bank Loan</a:t>
            </a:r>
          </a:p>
          <a:p>
            <a:r>
              <a:rPr lang="en-GB" dirty="0" smtClean="0"/>
              <a:t>ADV – Advice/ instalments</a:t>
            </a:r>
          </a:p>
          <a:p>
            <a:r>
              <a:rPr lang="en-GB" dirty="0" smtClean="0"/>
              <a:t>DIS - Interest</a:t>
            </a:r>
            <a:endParaRPr lang="en-GB" dirty="0"/>
          </a:p>
          <a:p>
            <a:r>
              <a:rPr lang="en-GB" b="1" u="sng" dirty="0" smtClean="0"/>
              <a:t>Family and Friends</a:t>
            </a:r>
          </a:p>
          <a:p>
            <a:r>
              <a:rPr lang="en-GB" dirty="0" smtClean="0"/>
              <a:t>ADV – Flexible payments</a:t>
            </a:r>
          </a:p>
          <a:p>
            <a:r>
              <a:rPr lang="en-GB" dirty="0" smtClean="0"/>
              <a:t>DIS – Conflict </a:t>
            </a:r>
            <a:endParaRPr lang="en-GB" dirty="0"/>
          </a:p>
          <a:p>
            <a:r>
              <a:rPr lang="en-GB" b="1" u="sng" dirty="0" smtClean="0"/>
              <a:t>Overdraft</a:t>
            </a:r>
          </a:p>
          <a:p>
            <a:r>
              <a:rPr lang="en-GB" dirty="0" smtClean="0"/>
              <a:t>ADV – Can regularly use it</a:t>
            </a:r>
          </a:p>
          <a:p>
            <a:r>
              <a:rPr lang="en-GB" dirty="0" smtClean="0"/>
              <a:t>DIS – High charges/interest</a:t>
            </a:r>
            <a:endParaRPr lang="en-GB" dirty="0"/>
          </a:p>
          <a:p>
            <a:r>
              <a:rPr lang="en-GB" b="1" u="sng" dirty="0" smtClean="0"/>
              <a:t>Mortgage</a:t>
            </a:r>
          </a:p>
          <a:p>
            <a:r>
              <a:rPr lang="en-GB" dirty="0" smtClean="0"/>
              <a:t>ADV – instalments/ spread cost</a:t>
            </a:r>
          </a:p>
          <a:p>
            <a:r>
              <a:rPr lang="en-GB" dirty="0" smtClean="0"/>
              <a:t>DIS - interest</a:t>
            </a:r>
            <a:endParaRPr lang="en-GB" dirty="0"/>
          </a:p>
          <a:p>
            <a:r>
              <a:rPr lang="en-GB" b="1" u="sng" dirty="0" smtClean="0"/>
              <a:t>Trade credit</a:t>
            </a:r>
          </a:p>
          <a:p>
            <a:r>
              <a:rPr lang="en-GB" dirty="0" smtClean="0"/>
              <a:t>ADV – Finance period</a:t>
            </a:r>
          </a:p>
          <a:p>
            <a:r>
              <a:rPr lang="en-GB" dirty="0" smtClean="0"/>
              <a:t>DIS – Extra debt</a:t>
            </a:r>
            <a:endParaRPr lang="en-GB" dirty="0"/>
          </a:p>
          <a:p>
            <a:r>
              <a:rPr lang="en-GB" b="1" u="sng" dirty="0" smtClean="0"/>
              <a:t>Government Grant</a:t>
            </a:r>
          </a:p>
          <a:p>
            <a:r>
              <a:rPr lang="en-GB" dirty="0" smtClean="0"/>
              <a:t>ADV – Free</a:t>
            </a:r>
          </a:p>
          <a:p>
            <a:r>
              <a:rPr lang="en-GB" dirty="0" smtClean="0"/>
              <a:t>DIS – Need qualifications for grant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117693"/>
            <a:ext cx="460851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Calculations</a:t>
            </a:r>
          </a:p>
          <a:p>
            <a:r>
              <a:rPr lang="en-GB" dirty="0" smtClean="0"/>
              <a:t>Revenue = Selling price x units sold</a:t>
            </a:r>
          </a:p>
          <a:p>
            <a:r>
              <a:rPr lang="en-GB" dirty="0" smtClean="0"/>
              <a:t>Costs = Variable costs + Fixed costs</a:t>
            </a:r>
          </a:p>
          <a:p>
            <a:r>
              <a:rPr lang="en-GB" dirty="0" smtClean="0"/>
              <a:t>Profit = Sales revenue - costs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1556792"/>
            <a:ext cx="453650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Cash Flow </a:t>
            </a:r>
          </a:p>
          <a:p>
            <a:r>
              <a:rPr lang="en-GB" dirty="0" smtClean="0"/>
              <a:t>A prediction of a business inflows and outflows, showing the closing balance </a:t>
            </a:r>
            <a:endParaRPr lang="en-GB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" t="21281" r="78917" b="55410"/>
          <a:stretch/>
        </p:blipFill>
        <p:spPr bwMode="auto">
          <a:xfrm>
            <a:off x="3347864" y="3140968"/>
            <a:ext cx="3312368" cy="220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020272" y="2821578"/>
            <a:ext cx="1800200" cy="3693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Why have a cash flow: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Organise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See potential areas to improve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Help persuade a bank for investment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Foresee overdraft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5343896"/>
            <a:ext cx="309634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Ways to improve cash flow</a:t>
            </a:r>
          </a:p>
          <a:p>
            <a:r>
              <a:rPr lang="en-GB" dirty="0" smtClean="0"/>
              <a:t>Spread payments</a:t>
            </a:r>
          </a:p>
          <a:p>
            <a:r>
              <a:rPr lang="en-GB" dirty="0" smtClean="0"/>
              <a:t>Encourage receipts to be paid</a:t>
            </a:r>
          </a:p>
          <a:p>
            <a:r>
              <a:rPr lang="en-GB" dirty="0" smtClean="0"/>
              <a:t>Cut payments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5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5863041"/>
              </p:ext>
            </p:extLst>
          </p:nvPr>
        </p:nvGraphicFramePr>
        <p:xfrm>
          <a:off x="38646" y="188640"/>
          <a:ext cx="9023851" cy="1070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879" y="1172640"/>
            <a:ext cx="1235714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How many?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Full- or part-time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What hours?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When to start</a:t>
            </a:r>
          </a:p>
          <a:p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464928" y="1172640"/>
            <a:ext cx="1464586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What will be their duties and responsibilities?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JOB DESCRIPTION*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PERSON SPECIFICATION*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business must decide whether to recruitment internally (from within) or externally (outside) </a:t>
            </a:r>
            <a:endParaRPr lang="en-GB" sz="1200" dirty="0" smtClean="0"/>
          </a:p>
          <a:p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84258" y="1172640"/>
            <a:ext cx="1440160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Newspapers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Professional magazines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Internet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Job centre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200" dirty="0" smtClean="0"/>
              <a:t>Word of mouth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en-GB" sz="1200" dirty="0" smtClean="0"/>
              <a:t>Businesses will think about the cost of advertising</a:t>
            </a:r>
            <a:endParaRPr lang="en-GB" sz="1200" dirty="0"/>
          </a:p>
          <a:p>
            <a:pPr marL="285750" indent="-285750">
              <a:buFont typeface="Arial" pitchFamily="34" charset="0"/>
              <a:buChar char="•"/>
            </a:pP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550660" y="1268760"/>
            <a:ext cx="1703766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Application form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CV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References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presentations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Aptitude tests (role play)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Interview panels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Psychometric tests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365304" y="1231532"/>
            <a:ext cx="1368152" cy="41549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Care must be taken to ensure selection is mindful of laws relating to employment</a:t>
            </a:r>
          </a:p>
          <a:p>
            <a:r>
              <a:rPr lang="en-GB" sz="1200" dirty="0" smtClean="0"/>
              <a:t>(discrimination)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An EMPLOYMENT CONTRACT must be provided that states 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Job title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Location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Hours of work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Salary/wage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Holidays and other entitlements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 smtClean="0"/>
              <a:t>Terms of notice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84368" y="1194407"/>
            <a:ext cx="1259632" cy="28623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Induction programmes are used to ensure staff are happy and prepared for employment</a:t>
            </a:r>
          </a:p>
          <a:p>
            <a:endParaRPr lang="en-GB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Rules of the business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Location of different departments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/>
              <a:t> how the business operates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987824" y="3654546"/>
            <a:ext cx="3024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Unit 1.4 People in Business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2879" y="4215160"/>
            <a:ext cx="356008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Monetary Motivation:</a:t>
            </a:r>
          </a:p>
          <a:p>
            <a:r>
              <a:rPr lang="en-GB" dirty="0" smtClean="0"/>
              <a:t>Wage/ salary/ Bonus</a:t>
            </a:r>
          </a:p>
          <a:p>
            <a:r>
              <a:rPr lang="en-GB" dirty="0" smtClean="0"/>
              <a:t>Non Monetary motivation:</a:t>
            </a:r>
          </a:p>
          <a:p>
            <a:r>
              <a:rPr lang="en-GB" dirty="0" smtClean="0"/>
              <a:t>Responsibility/ promotion/ fringe benefits</a:t>
            </a:r>
          </a:p>
          <a:p>
            <a:endParaRPr lang="en-GB" dirty="0"/>
          </a:p>
          <a:p>
            <a:r>
              <a:rPr lang="en-GB" dirty="0" smtClean="0"/>
              <a:t>Motivated staff – output/profit increase/ reputation/ less staff leave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04338" y="4232354"/>
            <a:ext cx="235183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Protecting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Minimum wage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Equal Pay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Health and safety</a:t>
            </a:r>
          </a:p>
          <a:p>
            <a:endParaRPr lang="en-GB" dirty="0"/>
          </a:p>
          <a:p>
            <a:r>
              <a:rPr lang="en-GB" dirty="0" smtClean="0"/>
              <a:t>Small business cannot ignore and can be costly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88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11" grpId="0" animBg="1"/>
      <p:bldP spid="12" grpId="0" animBg="1"/>
      <p:bldP spid="13" grpId="0" animBg="1"/>
      <p:bldP spid="14" grpId="0" animBg="1"/>
      <p:bldP spid="10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02746"/>
            <a:ext cx="3024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Unit 1.5  operations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980728"/>
            <a:ext cx="3168352" cy="45243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Job production: making one off specialised product for each customer</a:t>
            </a:r>
          </a:p>
          <a:p>
            <a:r>
              <a:rPr lang="en-GB" dirty="0" smtClean="0"/>
              <a:t>ADV- meet customer requirements/ charge high price</a:t>
            </a:r>
          </a:p>
          <a:p>
            <a:r>
              <a:rPr lang="en-GB" dirty="0" smtClean="0"/>
              <a:t>DIS – slow to make/ labour coats/ material cost high</a:t>
            </a:r>
          </a:p>
          <a:p>
            <a:endParaRPr lang="en-GB" dirty="0"/>
          </a:p>
          <a:p>
            <a:r>
              <a:rPr lang="en-GB" dirty="0" smtClean="0"/>
              <a:t>Batch production: groups of identical items that pass through different stages of the production process</a:t>
            </a:r>
          </a:p>
          <a:p>
            <a:r>
              <a:rPr lang="en-GB" dirty="0" smtClean="0"/>
              <a:t>ADV – Lower unit costs/ make more of the same item</a:t>
            </a:r>
          </a:p>
          <a:p>
            <a:r>
              <a:rPr lang="en-GB" dirty="0" smtClean="0"/>
              <a:t>DIS – lose some specialisation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188640"/>
            <a:ext cx="3096344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Operationally efficient –</a:t>
            </a:r>
          </a:p>
          <a:p>
            <a:r>
              <a:rPr lang="en-GB" dirty="0" smtClean="0"/>
              <a:t>Keeping costs low but maintaining a good standard</a:t>
            </a:r>
          </a:p>
          <a:p>
            <a:endParaRPr lang="en-GB" dirty="0"/>
          </a:p>
          <a:p>
            <a:r>
              <a:rPr lang="en-GB" dirty="0" smtClean="0"/>
              <a:t>Ways to be more operationally efficient?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Efficient machinery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Motivated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Minimum waste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Effective management</a:t>
            </a:r>
          </a:p>
          <a:p>
            <a:endParaRPr lang="en-GB" dirty="0"/>
          </a:p>
          <a:p>
            <a:r>
              <a:rPr lang="en-GB" dirty="0" smtClean="0"/>
              <a:t>ADV – Can charge lower process 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5589240"/>
            <a:ext cx="47525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Changes in technology;</a:t>
            </a:r>
          </a:p>
          <a:p>
            <a:r>
              <a:rPr lang="en-GB" dirty="0" smtClean="0"/>
              <a:t>ADV – Lower unit costs/ Better communications/ Quicker/ Flexible</a:t>
            </a:r>
          </a:p>
          <a:p>
            <a:r>
              <a:rPr lang="en-GB" dirty="0" smtClean="0"/>
              <a:t>DIS – Cost/ training/ demotivation/ breakages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635896" y="4365104"/>
            <a:ext cx="201622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Quality Assurance – checking products/ services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3068960"/>
            <a:ext cx="18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Customer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Before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During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After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948264" y="302746"/>
            <a:ext cx="18002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Consumer protection;</a:t>
            </a:r>
          </a:p>
          <a:p>
            <a:endParaRPr lang="en-GB" dirty="0"/>
          </a:p>
          <a:p>
            <a:r>
              <a:rPr lang="en-GB" dirty="0" smtClean="0"/>
              <a:t>Good should be fit for purpose.</a:t>
            </a:r>
          </a:p>
          <a:p>
            <a:endParaRPr lang="en-GB" dirty="0"/>
          </a:p>
          <a:p>
            <a:r>
              <a:rPr lang="en-GB" dirty="0" smtClean="0"/>
              <a:t>Customers protected by law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4509120"/>
            <a:ext cx="309634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ICT – Ecommerce</a:t>
            </a:r>
          </a:p>
          <a:p>
            <a:endParaRPr lang="en-GB" dirty="0"/>
          </a:p>
          <a:p>
            <a:r>
              <a:rPr lang="en-GB" dirty="0" smtClean="0"/>
              <a:t>ADV and DIS to customers</a:t>
            </a:r>
          </a:p>
          <a:p>
            <a:endParaRPr lang="en-GB" dirty="0"/>
          </a:p>
          <a:p>
            <a:r>
              <a:rPr lang="en-GB" dirty="0" smtClean="0"/>
              <a:t>ADV and DIS to business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46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61" y="133805"/>
            <a:ext cx="31683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2.1 The Business organisation</a:t>
            </a:r>
            <a:endParaRPr lang="en-GB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0"/>
            <a:ext cx="230425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Reasons for Growth: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To increase sales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To increase market share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Take advantages of economies of scale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Reputation increases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308324"/>
            <a:ext cx="2304256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Reasons against growth: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Lose control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May lose a personal service with customers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Risk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Increased workload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553998"/>
            <a:ext cx="316835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Methods for expansion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Organic growth: expansion within the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Inorganic growth: expansion by merging or taking another business.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699792" y="2457151"/>
            <a:ext cx="3312368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Organic growth: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Open more branches/ launch a new product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Selling on the internet (ecommerce)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Sell Franchises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318471"/>
            <a:ext cx="244827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Inorganic Growth:</a:t>
            </a:r>
          </a:p>
          <a:p>
            <a:r>
              <a:rPr lang="en-GB" dirty="0" smtClean="0"/>
              <a:t>Horizontal integration (TAKEOVER)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222713" y="1406185"/>
            <a:ext cx="288032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Disadvantages:</a:t>
            </a:r>
          </a:p>
          <a:p>
            <a:r>
              <a:rPr lang="en-GB" dirty="0" smtClean="0"/>
              <a:t>Conflicts between stakeholders:</a:t>
            </a:r>
          </a:p>
          <a:p>
            <a:r>
              <a:rPr lang="en-GB" dirty="0" smtClean="0"/>
              <a:t>E.G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 Customers might not be happy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Employees might lose their jobs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Shareholders have to sell shares, lose control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504" y="4725144"/>
            <a:ext cx="424847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Private Limited Company (ltd)</a:t>
            </a:r>
          </a:p>
          <a:p>
            <a:r>
              <a:rPr lang="en-GB" dirty="0" smtClean="0"/>
              <a:t>Features: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More status than a sole trader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Limited liability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Original owners become directors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Raise share capital from private investors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499992" y="4549676"/>
            <a:ext cx="388843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Public Limited Company PLC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Sell shares to the public on Stock exchange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Higher status/ reputation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Pay dividends to shareholders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Potential to raise large capital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Accounts have to be made public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40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2484</Words>
  <Application>Microsoft Office PowerPoint</Application>
  <PresentationFormat>On-screen Show (4:3)</PresentationFormat>
  <Paragraphs>531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Unit 1&amp;2  WARM UP</vt:lpstr>
      <vt:lpstr>Questions.......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Toot Hill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Toot Hill School</dc:creator>
  <cp:lastModifiedBy>Marc Rogers</cp:lastModifiedBy>
  <cp:revision>47</cp:revision>
  <cp:lastPrinted>2013-05-22T08:29:30Z</cp:lastPrinted>
  <dcterms:created xsi:type="dcterms:W3CDTF">2013-05-02T13:59:17Z</dcterms:created>
  <dcterms:modified xsi:type="dcterms:W3CDTF">2015-02-11T11:00:48Z</dcterms:modified>
</cp:coreProperties>
</file>