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42556-CA69-42E2-873C-111DFA4FD6AE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FBE35-CA27-4654-8420-D10B4BA81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44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0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03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1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5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20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01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95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12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10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15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0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664FD-E5BF-4F0A-BB5F-E34493652E2A}" type="datetimeFigureOut">
              <a:rPr lang="en-GB" smtClean="0"/>
              <a:t>07/10/2015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D7808-9504-43FB-904F-2A5F429DF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32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Completing the UCAS Application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And an update on Personal Statements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56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3. Student finance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will be applying for student finance </a:t>
            </a:r>
            <a:r>
              <a:rPr lang="en-GB" dirty="0" smtClean="0">
                <a:solidFill>
                  <a:srgbClr val="FF0000"/>
                </a:solidFill>
              </a:rPr>
              <a:t>(MOST PROBABLY – YES)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want to share my details with the Student Loans Company </a:t>
            </a:r>
            <a:r>
              <a:rPr lang="en-GB" dirty="0" smtClean="0">
                <a:solidFill>
                  <a:srgbClr val="FF0000"/>
                </a:solidFill>
              </a:rPr>
              <a:t>(A GOOD IDEA IF YOU HAVE ANSWERED YES ABOVE)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want UCAS to send me a reminder of when and how to apply for student finance </a:t>
            </a:r>
            <a:r>
              <a:rPr lang="en-GB" dirty="0" smtClean="0">
                <a:solidFill>
                  <a:srgbClr val="FF0000"/>
                </a:solidFill>
              </a:rPr>
              <a:t>(ANOTHER VERY GOOD IDEA – YES)</a:t>
            </a:r>
          </a:p>
        </p:txBody>
      </p:sp>
    </p:spTree>
    <p:extLst>
      <p:ext uri="{BB962C8B-B14F-4D97-AF65-F5344CB8AC3E}">
        <p14:creationId xmlns:p14="http://schemas.microsoft.com/office/powerpoint/2010/main" val="2354780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4. Choices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of university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University of Bristol</a:t>
            </a:r>
          </a:p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University code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B78 (Can find on UCAS website or university website)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Course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Chemistry </a:t>
            </a:r>
          </a:p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Course code: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F100 (Can find on UCAS website or university website)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Campus: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Main site for majority of universities unless choice e.g. Colleges in Oxford, Cambridge and Durham.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Live at home while studying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 Yes / No – your decision</a:t>
            </a:r>
          </a:p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Start date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September </a:t>
            </a:r>
            <a:r>
              <a:rPr lang="en-GB" b="1" dirty="0" smtClean="0">
                <a:solidFill>
                  <a:srgbClr val="FF0000"/>
                </a:solidFill>
              </a:rPr>
              <a:t>201</a:t>
            </a:r>
            <a:r>
              <a:rPr lang="en-GB" b="1" u="sng" dirty="0" smtClean="0">
                <a:solidFill>
                  <a:srgbClr val="FF0000"/>
                </a:solidFill>
              </a:rPr>
              <a:t>6</a:t>
            </a:r>
            <a:r>
              <a:rPr lang="en-GB" b="1" dirty="0" smtClean="0">
                <a:solidFill>
                  <a:srgbClr val="FF0000"/>
                </a:solidFill>
              </a:rPr>
              <a:t> unless … </a:t>
            </a:r>
            <a:endParaRPr lang="en-GB" b="1" u="sng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Deferred entry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?: (Do you want to take a gap year?) (in which case </a:t>
            </a:r>
            <a:r>
              <a:rPr lang="en-GB" dirty="0" smtClean="0">
                <a:solidFill>
                  <a:srgbClr val="FF0000"/>
                </a:solidFill>
              </a:rPr>
              <a:t>September 2017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472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4. Choices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MUST:</a:t>
            </a:r>
          </a:p>
          <a:p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Check the entry requirements match your predicted grades.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no way for us to check this on the application – if your university does not match you will simply be rejected and lose one of your options.</a:t>
            </a:r>
          </a:p>
          <a:p>
            <a:pPr>
              <a:buFontTx/>
              <a:buChar char="-"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2. MAKE SURE YOU HAVE A RANGE OF OPTIONS.</a:t>
            </a:r>
          </a:p>
          <a:p>
            <a:pPr marL="0" indent="0">
              <a:buNone/>
            </a:pPr>
            <a:r>
              <a:rPr lang="en-GB" dirty="0" smtClean="0"/>
              <a:t>If you are </a:t>
            </a:r>
            <a:r>
              <a:rPr lang="en-GB" b="1" u="sng" dirty="0" smtClean="0"/>
              <a:t>absolutely</a:t>
            </a:r>
            <a:r>
              <a:rPr lang="en-GB" dirty="0" smtClean="0"/>
              <a:t> committed – and I do NOT recommend this – you can try ONE option above your predicted grades; you will still most likely get a rejection straight away.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TWO - THREE CHOICES – at your predicted grades.</a:t>
            </a:r>
          </a:p>
          <a:p>
            <a:pPr marL="0" indent="0">
              <a:buNone/>
            </a:pPr>
            <a:r>
              <a:rPr lang="en-GB" dirty="0" smtClean="0"/>
              <a:t>AT LEAST TWO CHOICES – below your predicted grades.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28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5. Education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You must put down the schools you attended for the duration of secondary school.</a:t>
            </a:r>
          </a:p>
          <a:p>
            <a:endParaRPr lang="en-GB" dirty="0"/>
          </a:p>
          <a:p>
            <a:r>
              <a:rPr lang="en-GB" dirty="0" smtClean="0"/>
              <a:t>E.g. Toot Hill School (Centre number 28308) Sept 2009 – July 2016</a:t>
            </a:r>
          </a:p>
          <a:p>
            <a:endParaRPr lang="en-GB" dirty="0"/>
          </a:p>
          <a:p>
            <a:r>
              <a:rPr lang="en-GB" dirty="0" smtClean="0"/>
              <a:t>You must include all the qualifications and results you have gained while at secondary school. </a:t>
            </a:r>
          </a:p>
          <a:p>
            <a:r>
              <a:rPr lang="en-GB" dirty="0" smtClean="0"/>
              <a:t>For most of you this will be:</a:t>
            </a:r>
          </a:p>
          <a:p>
            <a:pPr>
              <a:buFontTx/>
              <a:buChar char="-"/>
            </a:pPr>
            <a:r>
              <a:rPr lang="en-GB" dirty="0" smtClean="0"/>
              <a:t>GCSEs and BTECs in Years 9 – 11</a:t>
            </a:r>
          </a:p>
          <a:p>
            <a:pPr>
              <a:buFontTx/>
              <a:buChar char="-"/>
            </a:pPr>
            <a:r>
              <a:rPr lang="en-GB" dirty="0" smtClean="0"/>
              <a:t>A Levels and BTECs in Years 9 – 13</a:t>
            </a:r>
          </a:p>
          <a:p>
            <a:pPr>
              <a:buFontTx/>
              <a:buChar char="-"/>
            </a:pPr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You do </a:t>
            </a:r>
            <a:r>
              <a:rPr lang="en-GB" b="1" u="sng" dirty="0" smtClean="0">
                <a:solidFill>
                  <a:srgbClr val="FF0000"/>
                </a:solidFill>
              </a:rPr>
              <a:t>NOT </a:t>
            </a:r>
            <a:r>
              <a:rPr lang="en-GB" b="1" dirty="0" smtClean="0">
                <a:solidFill>
                  <a:srgbClr val="FF0000"/>
                </a:solidFill>
              </a:rPr>
              <a:t>have to include modular breakdown – this is your choice about what you think will look best.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385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5. Education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You will need to know the subject/course name, overall grade, date of award and exam board.</a:t>
            </a:r>
          </a:p>
          <a:p>
            <a:endParaRPr lang="en-GB" b="1" dirty="0"/>
          </a:p>
          <a:p>
            <a:r>
              <a:rPr lang="en-GB" b="1" dirty="0" smtClean="0"/>
              <a:t>BTECs – at GCSE level: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BTEC First Diploma</a:t>
            </a:r>
          </a:p>
          <a:p>
            <a:pPr>
              <a:buFontTx/>
              <a:buChar char="-"/>
            </a:pPr>
            <a:endParaRPr lang="en-GB" dirty="0"/>
          </a:p>
          <a:p>
            <a:r>
              <a:rPr lang="en-GB" b="1" dirty="0" smtClean="0"/>
              <a:t>BTECs – at A Level:</a:t>
            </a:r>
          </a:p>
          <a:p>
            <a:endParaRPr lang="en-GB" dirty="0"/>
          </a:p>
          <a:p>
            <a:pPr>
              <a:buFontTx/>
              <a:buChar char="-"/>
            </a:pPr>
            <a:r>
              <a:rPr lang="en-GB" b="1" dirty="0" smtClean="0">
                <a:solidFill>
                  <a:srgbClr val="FF0000"/>
                </a:solidFill>
              </a:rPr>
              <a:t>Single</a:t>
            </a:r>
            <a:r>
              <a:rPr lang="en-GB" dirty="0" smtClean="0"/>
              <a:t>: BTEC Subsidiary Diploma (QCF) – E.g. Pass, Merit, Distinction</a:t>
            </a:r>
          </a:p>
          <a:p>
            <a:pPr>
              <a:buFontTx/>
              <a:buChar char="-"/>
            </a:pPr>
            <a:r>
              <a:rPr lang="en-GB" b="1" dirty="0" smtClean="0">
                <a:solidFill>
                  <a:srgbClr val="FF0000"/>
                </a:solidFill>
              </a:rPr>
              <a:t>Double</a:t>
            </a:r>
            <a:r>
              <a:rPr lang="en-GB" dirty="0" smtClean="0"/>
              <a:t>: BTEC Diploma (QCF) – E.g. </a:t>
            </a:r>
            <a:r>
              <a:rPr lang="en-GB" dirty="0" err="1" smtClean="0"/>
              <a:t>PassPass</a:t>
            </a:r>
            <a:r>
              <a:rPr lang="en-GB" dirty="0" smtClean="0"/>
              <a:t>, </a:t>
            </a:r>
            <a:r>
              <a:rPr lang="en-GB" dirty="0" err="1" smtClean="0"/>
              <a:t>MeritMerit</a:t>
            </a:r>
            <a:r>
              <a:rPr lang="en-GB" dirty="0" smtClean="0"/>
              <a:t>, DD, D*D*</a:t>
            </a:r>
          </a:p>
          <a:p>
            <a:pPr>
              <a:buFontTx/>
              <a:buChar char="-"/>
            </a:pPr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You do not have the overall grade for these yet, so you will need to select ‘Pending’.</a:t>
            </a:r>
          </a:p>
        </p:txBody>
      </p:sp>
    </p:spTree>
    <p:extLst>
      <p:ext uri="{BB962C8B-B14F-4D97-AF65-F5344CB8AC3E}">
        <p14:creationId xmlns:p14="http://schemas.microsoft.com/office/powerpoint/2010/main" val="780312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5. Education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GCSEs:</a:t>
            </a:r>
          </a:p>
          <a:p>
            <a:pPr>
              <a:buFontTx/>
              <a:buChar char="-"/>
            </a:pPr>
            <a:r>
              <a:rPr lang="en-GB" dirty="0" smtClean="0"/>
              <a:t>Subject, grade, date of award, Exam board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b="1" dirty="0" smtClean="0"/>
              <a:t>AS Levels: GCE Advanced Subsidiary </a:t>
            </a:r>
          </a:p>
          <a:p>
            <a:r>
              <a:rPr lang="en-GB" dirty="0" smtClean="0"/>
              <a:t>You must list all your results from the summer.</a:t>
            </a:r>
          </a:p>
          <a:p>
            <a:pPr>
              <a:buFontTx/>
              <a:buChar char="-"/>
            </a:pPr>
            <a:r>
              <a:rPr lang="en-GB" dirty="0" smtClean="0"/>
              <a:t>Subject, grade, date of award, Exam board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Remember: You can choose if you want to show modular breakdown or not.</a:t>
            </a:r>
          </a:p>
        </p:txBody>
      </p:sp>
    </p:spTree>
    <p:extLst>
      <p:ext uri="{BB962C8B-B14F-4D97-AF65-F5344CB8AC3E}">
        <p14:creationId xmlns:p14="http://schemas.microsoft.com/office/powerpoint/2010/main" val="3904541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5. Education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You must also include the subjects you are studying this year, even though you don’t yet have a grade.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This is probably the most common error I have seen on applications.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A2 Level = GCE Advanced Level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Subject, Date of award, Exam board and </a:t>
            </a:r>
            <a:r>
              <a:rPr lang="en-GB" dirty="0" smtClean="0">
                <a:solidFill>
                  <a:srgbClr val="FF0000"/>
                </a:solidFill>
              </a:rPr>
              <a:t>select ‘Pending’ for date of award or overall grade.</a:t>
            </a:r>
          </a:p>
        </p:txBody>
      </p:sp>
    </p:spTree>
    <p:extLst>
      <p:ext uri="{BB962C8B-B14F-4D97-AF65-F5344CB8AC3E}">
        <p14:creationId xmlns:p14="http://schemas.microsoft.com/office/powerpoint/2010/main" val="337432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5. Education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There are other qualifications you can add too including:</a:t>
            </a:r>
          </a:p>
          <a:p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Other qualifications completed in school</a:t>
            </a:r>
          </a:p>
          <a:p>
            <a:pPr>
              <a:buFontTx/>
              <a:buChar char="-"/>
            </a:pPr>
            <a:r>
              <a:rPr lang="en-GB" dirty="0" smtClean="0"/>
              <a:t>Duke of Edinburgh</a:t>
            </a:r>
          </a:p>
          <a:p>
            <a:pPr>
              <a:buFontTx/>
              <a:buChar char="-"/>
            </a:pPr>
            <a:r>
              <a:rPr lang="en-GB" dirty="0" smtClean="0"/>
              <a:t>Music grades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49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6. Employment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Name of employer</a:t>
            </a:r>
          </a:p>
          <a:p>
            <a:pPr marL="0" indent="0">
              <a:buNone/>
            </a:pPr>
            <a:r>
              <a:rPr lang="en-GB" dirty="0" smtClean="0"/>
              <a:t>Address</a:t>
            </a:r>
          </a:p>
          <a:p>
            <a:pPr marL="0" indent="0">
              <a:buNone/>
            </a:pPr>
            <a:r>
              <a:rPr lang="en-GB" dirty="0" smtClean="0"/>
              <a:t>Nature of work</a:t>
            </a:r>
          </a:p>
          <a:p>
            <a:pPr marL="0" indent="0">
              <a:buNone/>
            </a:pPr>
            <a:r>
              <a:rPr lang="en-GB" dirty="0" smtClean="0"/>
              <a:t>Start date</a:t>
            </a:r>
          </a:p>
          <a:p>
            <a:pPr marL="0" indent="0">
              <a:buNone/>
            </a:pPr>
            <a:r>
              <a:rPr lang="en-GB" dirty="0" smtClean="0"/>
              <a:t>End date (if working at the moment select ‘to present’)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16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7. Personal Statement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Remember to proof-read your personal statement after you put it on the website too.</a:t>
            </a:r>
          </a:p>
          <a:p>
            <a:endParaRPr lang="en-GB" dirty="0"/>
          </a:p>
          <a:p>
            <a:r>
              <a:rPr lang="en-GB" dirty="0" smtClean="0"/>
              <a:t>Another common mistake students make is that it is slightly too long on the website.</a:t>
            </a:r>
          </a:p>
          <a:p>
            <a:endParaRPr lang="en-GB" dirty="0"/>
          </a:p>
          <a:p>
            <a:r>
              <a:rPr lang="en-GB" dirty="0" smtClean="0"/>
              <a:t>OR it copies and pastes funnily – make sure the sentences flow from one line to another.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3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Completing the UCAS application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What does a completed UCAS application look like?</a:t>
            </a:r>
          </a:p>
          <a:p>
            <a:endParaRPr lang="en-GB" dirty="0"/>
          </a:p>
          <a:p>
            <a:r>
              <a:rPr lang="en-GB" dirty="0" smtClean="0"/>
              <a:t>What are the most common mistakes (so I can avoid making them)?</a:t>
            </a:r>
          </a:p>
        </p:txBody>
      </p:sp>
    </p:spTree>
    <p:extLst>
      <p:ext uri="{BB962C8B-B14F-4D97-AF65-F5344CB8AC3E}">
        <p14:creationId xmlns:p14="http://schemas.microsoft.com/office/powerpoint/2010/main" val="501385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8. Finish (your end) and pay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Once everything is submitted, you need to pay and send.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You pay directly to UCAS so you will need a debit / credit card to pay online.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cost is: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£12 for single choice of course (NOT recommended)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£23 for multiple choices (FIVE)</a:t>
            </a:r>
          </a:p>
          <a:p>
            <a:pPr>
              <a:buFontTx/>
              <a:buChar char="-"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21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What next?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Then we need to add: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Details of referee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Your predicted grades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Your UCAS reference</a:t>
            </a:r>
          </a:p>
          <a:p>
            <a:pPr>
              <a:buFontTx/>
              <a:buChar char="-"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We can only begin this once you have paid and sent your application to us.</a:t>
            </a: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Nevertheless, if after you have sent it to us there are mistakes we can send it back to you where you can resubmit.</a:t>
            </a: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this case, you will receive an email telling you your UCAS application has been sent back to you and why.</a:t>
            </a: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You need to log on asap, make the changes and resubmit.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YOU WILL NOT NEED TO PAY AGAIN.</a:t>
            </a:r>
          </a:p>
          <a:p>
            <a:pPr>
              <a:buFontTx/>
              <a:buChar char="-"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99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Timing?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will </a:t>
            </a:r>
            <a:r>
              <a:rPr lang="en-GB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take time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for us to complete our end of the application.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Please remember there are 125 UCAS applications this year.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You cannot expect your UCAS application to go off in the days following you submitting it.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This is especially true during the busiest periods (so if I were you I’d aim to get it in before everyone does!)</a:t>
            </a:r>
          </a:p>
          <a:p>
            <a:pPr>
              <a:buFont typeface="Wingdings" panose="05000000000000000000" pitchFamily="2" charset="2"/>
              <a:buChar char="à"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  <a:sym typeface="Wingdings" panose="05000000000000000000" pitchFamily="2" charset="2"/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Remember – if it has taken you the best part of two months to submit it your end, we still have to fill in ours and write the UCAS reference…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94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Deadlines?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n-GB" b="1" u="sng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October 6pm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Early entries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Friday 23</a:t>
            </a:r>
            <a:r>
              <a:rPr lang="en-GB" b="1" u="sng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GB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October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(final day of half term) – ALL applications including Russell Group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Friday 25</a:t>
            </a:r>
            <a:r>
              <a:rPr lang="en-GB" b="1" u="sng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November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(two weeks before Christmas holidays) – ALL applications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you miss these deadlines, you cannot expect your application to be prioritised as these have deliberately been built around staff workloads.</a:t>
            </a: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addition, if you application is not received by the deadline, you may not leave us enough time to send it before the UCAS external deadline on 15</a:t>
            </a:r>
            <a:r>
              <a:rPr lang="en-GB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January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3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Bingham community led 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17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1. Personal Details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Title, Gender, First/given name, Surname/family name, Preferred first name, Previous surname at 16</a:t>
            </a:r>
            <a:r>
              <a:rPr lang="en-GB" baseline="30000" dirty="0" smtClean="0"/>
              <a:t>th</a:t>
            </a:r>
            <a:r>
              <a:rPr lang="en-GB" dirty="0" smtClean="0"/>
              <a:t> birthday, Postal address, Is your permanent home in the UK?, Telephone, Mobile, Email, </a:t>
            </a:r>
            <a:r>
              <a:rPr lang="en-GB" dirty="0" err="1" smtClean="0"/>
              <a:t>DoB</a:t>
            </a:r>
            <a:r>
              <a:rPr lang="en-GB" dirty="0" smtClean="0"/>
              <a:t>, Country of birth, Nationality, Area of permanent residence, Residential category.</a:t>
            </a:r>
          </a:p>
          <a:p>
            <a:endParaRPr lang="en-GB" dirty="0"/>
          </a:p>
          <a:p>
            <a:r>
              <a:rPr lang="en-GB" dirty="0" smtClean="0"/>
              <a:t>You do not need a Unique Learner Number (ULN), Test of English as a Foreign Language Number (TOEFL), or International English Language Testing System Number (IELTS).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Student Finance Code:</a:t>
            </a:r>
          </a:p>
          <a:p>
            <a:pPr marL="0" indent="0">
              <a:buNone/>
            </a:pPr>
            <a:r>
              <a:rPr lang="en-GB" dirty="0" smtClean="0"/>
              <a:t>01 – Private finance (if your parents are going to pay £9000 tuition fees each year plus approximately £10,000 maintenance each year – VERY RARE!)</a:t>
            </a:r>
          </a:p>
          <a:p>
            <a:pPr marL="0" indent="0">
              <a:buNone/>
            </a:pPr>
            <a:r>
              <a:rPr lang="en-GB" dirty="0" smtClean="0"/>
              <a:t>02 – UK, </a:t>
            </a:r>
            <a:r>
              <a:rPr lang="en-GB" dirty="0" err="1" smtClean="0"/>
              <a:t>Chl</a:t>
            </a:r>
            <a:r>
              <a:rPr lang="en-GB" dirty="0" smtClean="0"/>
              <a:t>, IoM or EU – Student Finance (Student loan – MOST COMMON)</a:t>
            </a:r>
          </a:p>
          <a:p>
            <a:pPr marL="0" indent="0">
              <a:buNone/>
            </a:pPr>
            <a:r>
              <a:rPr lang="en-GB" dirty="0" smtClean="0"/>
              <a:t>99 – Not known</a:t>
            </a:r>
          </a:p>
          <a:p>
            <a:r>
              <a:rPr lang="en-GB" dirty="0" smtClean="0"/>
              <a:t>Any other finance code should be discussed with your tutor.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87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1. Personal Details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Student Finance Code:</a:t>
            </a:r>
          </a:p>
          <a:p>
            <a:pPr marL="0" indent="0">
              <a:buNone/>
            </a:pPr>
            <a:r>
              <a:rPr lang="en-GB" dirty="0" smtClean="0"/>
              <a:t>01 – Private finance (if your parents are going to pay £9000 tuition fees each year plus approximately £10,000 maintenance each year – VERY RARE!)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02 – UK, </a:t>
            </a:r>
            <a:r>
              <a:rPr lang="en-GB" b="1" dirty="0" err="1" smtClean="0">
                <a:solidFill>
                  <a:srgbClr val="FF0000"/>
                </a:solidFill>
              </a:rPr>
              <a:t>Chl</a:t>
            </a:r>
            <a:r>
              <a:rPr lang="en-GB" b="1" dirty="0" smtClean="0">
                <a:solidFill>
                  <a:srgbClr val="FF0000"/>
                </a:solidFill>
              </a:rPr>
              <a:t>, IoM or EU – Student Finance (Student loan – MOST COMMON)</a:t>
            </a:r>
          </a:p>
          <a:p>
            <a:pPr marL="0" indent="0">
              <a:buNone/>
            </a:pPr>
            <a:r>
              <a:rPr lang="en-GB" dirty="0" smtClean="0"/>
              <a:t>99 – Not known</a:t>
            </a:r>
          </a:p>
          <a:p>
            <a:r>
              <a:rPr lang="en-GB" dirty="0" smtClean="0"/>
              <a:t>Any other finance code should be discussed with your tutor.</a:t>
            </a:r>
          </a:p>
          <a:p>
            <a:endParaRPr lang="en-GB" dirty="0"/>
          </a:p>
          <a:p>
            <a:r>
              <a:rPr lang="en-GB" dirty="0" smtClean="0"/>
              <a:t>Student support arrangements – this is the local government that you will the funding for your student loan – </a:t>
            </a:r>
            <a:r>
              <a:rPr lang="en-GB" dirty="0" smtClean="0">
                <a:solidFill>
                  <a:srgbClr val="FF0000"/>
                </a:solidFill>
              </a:rPr>
              <a:t>MOST LIKELY Nottinghamshire.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Have you ever lived or worked in the EU?</a:t>
            </a: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 you have a parent, step parent, spouse of civil partner who is an EU national?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50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1. Personal Details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Keeping you informed about your UCAS application: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101345"/>
              </p:ext>
            </p:extLst>
          </p:nvPr>
        </p:nvGraphicFramePr>
        <p:xfrm>
          <a:off x="838200" y="2566691"/>
          <a:ext cx="10515600" cy="3038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27866"/>
                <a:gridCol w="118773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 I </a:t>
                      </a:r>
                      <a:r>
                        <a:rPr lang="en-GB" sz="3200" dirty="0">
                          <a:effectLst/>
                        </a:rPr>
                        <a:t>want to receive targeted course vacancy </a:t>
                      </a:r>
                      <a:endParaRPr lang="en-GB" sz="3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 information </a:t>
                      </a:r>
                      <a:r>
                        <a:rPr lang="en-GB" sz="3200" dirty="0">
                          <a:effectLst/>
                        </a:rPr>
                        <a:t>if I am unplaced.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Yes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 I </a:t>
                      </a:r>
                      <a:r>
                        <a:rPr lang="en-GB" sz="3200" dirty="0">
                          <a:effectLst/>
                        </a:rPr>
                        <a:t>want to receive sales information by email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Yes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 I </a:t>
                      </a:r>
                      <a:r>
                        <a:rPr lang="en-GB" sz="3200" dirty="0">
                          <a:effectLst/>
                        </a:rPr>
                        <a:t>want to receive sales information by text message </a:t>
                      </a:r>
                      <a:endParaRPr lang="en-GB" sz="3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 to </a:t>
                      </a:r>
                      <a:r>
                        <a:rPr lang="en-GB" sz="3200" dirty="0">
                          <a:effectLst/>
                        </a:rPr>
                        <a:t>my mobile phone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Yes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 I </a:t>
                      </a:r>
                      <a:r>
                        <a:rPr lang="en-GB" sz="3200" dirty="0">
                          <a:effectLst/>
                        </a:rPr>
                        <a:t>want to receive sales information by post.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Yes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363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1. Personal Details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Nominated Access – a person you want to be able to alter your UCAS application. NOT USUALLY USED.</a:t>
            </a:r>
          </a:p>
          <a:p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Full name of nominee: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Relationship to you: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83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1. Personal Details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Criminal convictions – MUST be declared.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(You must declare anything, including a warning from the police – we have had students declare these before and we can only help if we know about them).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Disability / special needs – must be declared.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Category –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Please give details of any special needs – </a:t>
            </a:r>
          </a:p>
          <a:p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50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2. Additional information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Ethnic origin, national identity, Dual national identity.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Activities in preparation for higher education: 1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is any course you have been on, or any training you have received that has introduced you to study at university or prepared you for life there.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Sponsor, Start date, duration (days), school year, location</a:t>
            </a:r>
          </a:p>
          <a:p>
            <a:pPr>
              <a:buFontTx/>
              <a:buChar char="-"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You do NOT need to have these to be successful; nevertheless if you have done anything add it!</a:t>
            </a:r>
          </a:p>
          <a:p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91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2. Additional information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Have you been in care?</a:t>
            </a: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Duration in care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Parental education</a:t>
            </a: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Occupational background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Would you like correspondence from Welsh universities in Welsh? (Probably not …)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493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1635</Words>
  <Application>Microsoft Office PowerPoint</Application>
  <PresentationFormat>Widescreen</PresentationFormat>
  <Paragraphs>193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Office Theme</vt:lpstr>
      <vt:lpstr>Completing the UCAS Application</vt:lpstr>
      <vt:lpstr>Completing the UCAS application</vt:lpstr>
      <vt:lpstr>1. Personal Details</vt:lpstr>
      <vt:lpstr>1. Personal Details</vt:lpstr>
      <vt:lpstr>1. Personal Details</vt:lpstr>
      <vt:lpstr>1. Personal Details</vt:lpstr>
      <vt:lpstr>1. Personal Details</vt:lpstr>
      <vt:lpstr>2. Additional information</vt:lpstr>
      <vt:lpstr>2. Additional information</vt:lpstr>
      <vt:lpstr>3. Student finance</vt:lpstr>
      <vt:lpstr>4. Choices</vt:lpstr>
      <vt:lpstr>4. Choices</vt:lpstr>
      <vt:lpstr>5. Education</vt:lpstr>
      <vt:lpstr>5. Education</vt:lpstr>
      <vt:lpstr>5. Education</vt:lpstr>
      <vt:lpstr>5. Education</vt:lpstr>
      <vt:lpstr>5. Education</vt:lpstr>
      <vt:lpstr>6. Employment</vt:lpstr>
      <vt:lpstr>7. Personal Statement</vt:lpstr>
      <vt:lpstr>8. Finish (your end) and pay</vt:lpstr>
      <vt:lpstr>What next?</vt:lpstr>
      <vt:lpstr>Timing?</vt:lpstr>
      <vt:lpstr>Deadlines?</vt:lpstr>
      <vt:lpstr>PowerPoint Presentation</vt:lpstr>
    </vt:vector>
  </TitlesOfParts>
  <Company>Torch Academy Gateway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the UCAS Application</dc:title>
  <dc:creator>Sarah Graham</dc:creator>
  <cp:lastModifiedBy>Sarah Graham</cp:lastModifiedBy>
  <cp:revision>17</cp:revision>
  <cp:lastPrinted>2015-10-07T11:54:36Z</cp:lastPrinted>
  <dcterms:created xsi:type="dcterms:W3CDTF">2015-10-06T19:51:58Z</dcterms:created>
  <dcterms:modified xsi:type="dcterms:W3CDTF">2015-10-07T16:59:25Z</dcterms:modified>
</cp:coreProperties>
</file>