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9" r:id="rId4"/>
    <p:sldId id="260" r:id="rId5"/>
    <p:sldId id="265" r:id="rId6"/>
    <p:sldId id="261" r:id="rId7"/>
    <p:sldId id="266" r:id="rId8"/>
    <p:sldId id="268" r:id="rId9"/>
    <p:sldId id="262" r:id="rId10"/>
    <p:sldId id="267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2496-B600-4E46-80FD-9321BDAFB49A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AF62D-5E86-4632-BFAA-F4235D7587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92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</a:t>
            </a:r>
            <a:r>
              <a:rPr lang="en-GB" baseline="0" dirty="0" smtClean="0"/>
              <a:t> will assess and either send back to lessons or </a:t>
            </a:r>
          </a:p>
          <a:p>
            <a:r>
              <a:rPr lang="en-GB" baseline="0" dirty="0" smtClean="0"/>
              <a:t>ask parents to come and collect – (stress importance of making sure that we have up to date contact info)</a:t>
            </a:r>
          </a:p>
          <a:p>
            <a:r>
              <a:rPr lang="en-GB" baseline="0" dirty="0" smtClean="0"/>
              <a:t>Medical forms to be handed out/completed and returns asap.  SEND team also support with any long term health/learning implications as  do HOY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AF62D-5E86-4632-BFAA-F4235D75871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8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Ring in and</a:t>
            </a:r>
            <a:r>
              <a:rPr lang="en-GB" baseline="0" dirty="0" smtClean="0"/>
              <a:t> inform as early as possible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 = show flow chart if you think it will help or just bullet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AF62D-5E86-4632-BFAA-F4235D7587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27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impact of days off v</a:t>
            </a:r>
            <a:r>
              <a:rPr lang="en-GB" baseline="0" dirty="0" smtClean="0"/>
              <a:t> learning hours</a:t>
            </a:r>
          </a:p>
          <a:p>
            <a:r>
              <a:rPr lang="en-GB" baseline="0" dirty="0" smtClean="0"/>
              <a:t>Emphasis that we are here to help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AF62D-5E86-4632-BFAA-F4235D75871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29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Quiet area</a:t>
            </a:r>
            <a:r>
              <a:rPr lang="en-GB" baseline="0" dirty="0" smtClean="0"/>
              <a:t> pre-arranged by staff/HOY</a:t>
            </a:r>
          </a:p>
          <a:p>
            <a:r>
              <a:rPr lang="en-GB" baseline="0" dirty="0" smtClean="0"/>
              <a:t>Big think questions and voting</a:t>
            </a:r>
          </a:p>
          <a:p>
            <a:r>
              <a:rPr lang="en-GB" baseline="0" dirty="0" smtClean="0"/>
              <a:t>Loan uniform in extreme situations</a:t>
            </a:r>
          </a:p>
          <a:p>
            <a:r>
              <a:rPr lang="en-GB" baseline="0" dirty="0" smtClean="0"/>
              <a:t>Information and signposting through working with the inclusion teams, drop in services and HOY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AF62D-5E86-4632-BFAA-F4235D75871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9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84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18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12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75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28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74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1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71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6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92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5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0C7D4-1F6B-4A12-B19B-F5ED55C81A10}" type="datetimeFigureOut">
              <a:rPr lang="en-GB" smtClean="0"/>
              <a:t>10/07/2019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5484C-BE48-47F5-9EC1-7E7A6D7846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43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540" y="1424355"/>
            <a:ext cx="10234246" cy="2795953"/>
          </a:xfrm>
        </p:spPr>
        <p:txBody>
          <a:bodyPr>
            <a:noAutofit/>
          </a:bodyPr>
          <a:lstStyle/>
          <a:p>
            <a: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8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GB" sz="8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8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GB" sz="8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GB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9600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Student Services</a:t>
            </a:r>
            <a:endParaRPr lang="en-GB" sz="9600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949" y="168612"/>
            <a:ext cx="1487776" cy="11475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010" y="193962"/>
            <a:ext cx="1487776" cy="1147568"/>
          </a:xfrm>
          <a:prstGeom prst="rect">
            <a:avLst/>
          </a:prstGeom>
        </p:spPr>
      </p:pic>
      <p:pic>
        <p:nvPicPr>
          <p:cNvPr id="8" name="Picture 7" descr="Screen Shot 2017-05-14 at 11.16.4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29" y="3961989"/>
            <a:ext cx="1410306" cy="1721969"/>
          </a:xfrm>
          <a:prstGeom prst="rect">
            <a:avLst/>
          </a:prstGeom>
        </p:spPr>
      </p:pic>
      <p:pic>
        <p:nvPicPr>
          <p:cNvPr id="9" name="Picture 8" descr="Screen Shot 2017-05-14 at 11.16.4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98" y="4030027"/>
            <a:ext cx="1410306" cy="172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6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5-14 at 11.16.56.png"/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662" y="501161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422031" y="281354"/>
            <a:ext cx="11271738" cy="14067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127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29783" dir="3885598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Important numbers &amp; Emails</a:t>
            </a:r>
            <a:endParaRPr lang="en-GB" sz="3600" b="1" kern="10" spc="0" dirty="0">
              <a:ln w="127">
                <a:solidFill>
                  <a:srgbClr val="00FF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29783" dir="3885598" algn="ctr" rotWithShape="0">
                  <a:srgbClr val="000000">
                    <a:alpha val="5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4208" y="1963471"/>
            <a:ext cx="10471638" cy="3919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3600" b="1" kern="1400" dirty="0">
                <a:solidFill>
                  <a:srgbClr val="0000FF"/>
                </a:solidFill>
                <a:latin typeface="Calibri" panose="020F0502020204030204" pitchFamily="34" charset="0"/>
              </a:rPr>
              <a:t>Student Services Absence Line: 	01949 863 063</a:t>
            </a:r>
            <a:endParaRPr lang="en-GB" sz="3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3600" b="1" kern="1400" dirty="0">
                <a:solidFill>
                  <a:srgbClr val="0000FF"/>
                </a:solidFill>
                <a:latin typeface="Calibri" panose="020F0502020204030204" pitchFamily="34" charset="0"/>
              </a:rPr>
              <a:t>Student Services Direct Dial:		01949 863 040</a:t>
            </a:r>
            <a:endParaRPr lang="en-GB" sz="3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3600" b="1" kern="1400" dirty="0">
                <a:solidFill>
                  <a:srgbClr val="0000FF"/>
                </a:solidFill>
                <a:latin typeface="Calibri" panose="020F0502020204030204" pitchFamily="34" charset="0"/>
              </a:rPr>
              <a:t>Student Services </a:t>
            </a:r>
            <a:r>
              <a:rPr lang="en-GB" sz="3600" b="1" kern="1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Email:		</a:t>
            </a:r>
            <a:endParaRPr lang="en-GB" sz="36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3600" b="1" kern="1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studentservices@toothillschool.co.uk</a:t>
            </a:r>
            <a:endParaRPr lang="en-GB" sz="36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3600" b="1" kern="1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School </a:t>
            </a:r>
            <a:r>
              <a:rPr lang="en-GB" sz="3600" b="1" kern="1400" dirty="0">
                <a:solidFill>
                  <a:srgbClr val="0000FF"/>
                </a:solidFill>
                <a:latin typeface="Calibri" panose="020F0502020204030204" pitchFamily="34" charset="0"/>
              </a:rPr>
              <a:t>Reception:			</a:t>
            </a:r>
            <a:r>
              <a:rPr lang="en-GB" sz="3600" b="1" kern="1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01949 </a:t>
            </a:r>
            <a:r>
              <a:rPr lang="en-GB" sz="3600" b="1" kern="1400" dirty="0">
                <a:solidFill>
                  <a:srgbClr val="0000FF"/>
                </a:solidFill>
                <a:latin typeface="Calibri" panose="020F0502020204030204" pitchFamily="34" charset="0"/>
              </a:rPr>
              <a:t>875 550</a:t>
            </a:r>
            <a:endParaRPr lang="en-GB" sz="3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1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5-14 at 11.16.56.png"/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636" y="365125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Come and visit us if:</a:t>
            </a:r>
            <a:endParaRPr lang="en-GB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b="1" dirty="0" smtClean="0">
                <a:solidFill>
                  <a:srgbClr val="0000FF"/>
                </a:solidFill>
              </a:rPr>
              <a:t>You feel unwell or have hurt yourself.</a:t>
            </a:r>
          </a:p>
          <a:p>
            <a:r>
              <a:rPr lang="en-GB" sz="4000" b="1" dirty="0" smtClean="0">
                <a:solidFill>
                  <a:srgbClr val="0000FF"/>
                </a:solidFill>
              </a:rPr>
              <a:t>You need to phone home.</a:t>
            </a:r>
          </a:p>
          <a:p>
            <a:r>
              <a:rPr lang="en-GB" sz="4000" b="1" dirty="0" smtClean="0">
                <a:solidFill>
                  <a:srgbClr val="0000FF"/>
                </a:solidFill>
              </a:rPr>
              <a:t>You have forgotten your dinner money.</a:t>
            </a:r>
          </a:p>
          <a:p>
            <a:r>
              <a:rPr lang="en-GB" sz="4000" b="1" dirty="0" smtClean="0">
                <a:solidFill>
                  <a:srgbClr val="0000FF"/>
                </a:solidFill>
              </a:rPr>
              <a:t>You need to buy a tie.</a:t>
            </a:r>
          </a:p>
          <a:p>
            <a:r>
              <a:rPr lang="en-GB" sz="4000" b="1" dirty="0" smtClean="0">
                <a:solidFill>
                  <a:srgbClr val="0000FF"/>
                </a:solidFill>
              </a:rPr>
              <a:t>You have forgotten something you need for school.</a:t>
            </a:r>
          </a:p>
          <a:p>
            <a:endParaRPr lang="en-GB" sz="4000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40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7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7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7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7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6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6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5-14 at 11.16.56.png"/>
          <p:cNvPicPr>
            <a:picLocks noChangeAspect="1"/>
          </p:cNvPicPr>
          <p:nvPr/>
        </p:nvPicPr>
        <p:blipFill>
          <a:blip r:embed="rId3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569" y="365125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54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Feeling Unwell and First Aid</a:t>
            </a:r>
            <a:endParaRPr lang="en-GB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  </a:t>
            </a:r>
            <a:r>
              <a:rPr lang="en-GB" b="1" dirty="0" smtClean="0">
                <a:solidFill>
                  <a:srgbClr val="0000FF"/>
                </a:solidFill>
              </a:rPr>
              <a:t>If your child is unwell we will: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Assess your child's condition.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Either send them back to lessons or call home to arrange collection.</a:t>
            </a:r>
          </a:p>
          <a:p>
            <a:pPr marL="0" indent="0"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  If your child has an injury at school we will: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Administer first aid (all team members are fully first aid trained).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Either send them back to lessons, call home to arrange collection or arrange emergency medical care.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5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753" y="365125"/>
            <a:ext cx="9639047" cy="1325563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What should you do if your child is ill and cannot come to school?</a:t>
            </a:r>
            <a:endParaRPr lang="en-GB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1" name="Picture 10" descr="Screen Shot 2017-05-14 at 11.16.4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93100"/>
            <a:ext cx="1410306" cy="1721969"/>
          </a:xfrm>
          <a:prstGeom prst="rect">
            <a:avLst/>
          </a:prstGeom>
        </p:spPr>
      </p:pic>
      <p:pic>
        <p:nvPicPr>
          <p:cNvPr id="12" name="Picture 11" descr="Screen Shot 2017-05-14 at 11.17.0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303858"/>
            <a:ext cx="1474701" cy="1764374"/>
          </a:xfrm>
          <a:prstGeom prst="rect">
            <a:avLst/>
          </a:prstGeom>
        </p:spPr>
      </p:pic>
      <p:pic>
        <p:nvPicPr>
          <p:cNvPr id="13" name="Picture 12" descr="Screen Shot 2017-05-14 at 11.16.56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91" y="4331367"/>
            <a:ext cx="1461220" cy="1742055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1801802" y="1722084"/>
            <a:ext cx="91511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7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68" y="365125"/>
            <a:ext cx="9491132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How do I request an absence?</a:t>
            </a:r>
            <a:endParaRPr lang="en-GB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5" descr="Screen Shot 2017-05-14 at 11.16.4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93100"/>
            <a:ext cx="1410306" cy="1721969"/>
          </a:xfrm>
          <a:prstGeom prst="rect">
            <a:avLst/>
          </a:prstGeom>
        </p:spPr>
      </p:pic>
      <p:pic>
        <p:nvPicPr>
          <p:cNvPr id="7" name="Picture 6" descr="Screen Shot 2017-05-14 at 11.17.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303858"/>
            <a:ext cx="1474701" cy="1764374"/>
          </a:xfrm>
          <a:prstGeom prst="rect">
            <a:avLst/>
          </a:prstGeom>
        </p:spPr>
      </p:pic>
      <p:pic>
        <p:nvPicPr>
          <p:cNvPr id="8" name="Picture 7" descr="Screen Shot 2017-05-14 at 11.16.56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91" y="4331367"/>
            <a:ext cx="1461220" cy="1742055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9080" y="2087268"/>
            <a:ext cx="9428124" cy="255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5-14 at 11.16.56.png"/>
          <p:cNvPicPr>
            <a:picLocks noChangeAspect="1"/>
          </p:cNvPicPr>
          <p:nvPr/>
        </p:nvPicPr>
        <p:blipFill>
          <a:blip r:embed="rId3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813" y="365125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What is the impact of having ‘unauthorised’ time off school </a:t>
            </a:r>
            <a:endParaRPr lang="en-GB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Government expectation is a minimum of 96% attendance.</a:t>
            </a:r>
          </a:p>
          <a:p>
            <a:pPr marL="0" indent="0" algn="ctr">
              <a:buNone/>
            </a:pPr>
            <a:endParaRPr lang="en-GB" sz="4000" dirty="0">
              <a:solidFill>
                <a:srgbClr val="FF0000"/>
              </a:solidFill>
            </a:endParaRP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10 Days absence = 95% attendance.</a:t>
            </a:r>
          </a:p>
          <a:p>
            <a:pPr algn="ctr"/>
            <a:endParaRPr lang="en-GB" sz="4000" dirty="0">
              <a:solidFill>
                <a:srgbClr val="FF0000"/>
              </a:solidFill>
            </a:endParaRP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During years 7 to 11 having 85-90% attendance 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</a:rPr>
              <a:t>i</a:t>
            </a:r>
            <a:r>
              <a:rPr lang="en-GB" sz="4000" dirty="0" smtClean="0">
                <a:solidFill>
                  <a:srgbClr val="FF0000"/>
                </a:solidFill>
              </a:rPr>
              <a:t>s </a:t>
            </a:r>
            <a:r>
              <a:rPr lang="en-GB" sz="4000" dirty="0" smtClean="0">
                <a:solidFill>
                  <a:srgbClr val="FF0000"/>
                </a:solidFill>
              </a:rPr>
              <a:t>equivalent to </a:t>
            </a:r>
            <a:r>
              <a:rPr lang="en-GB" sz="4000" dirty="0" smtClean="0">
                <a:solidFill>
                  <a:srgbClr val="FF0000"/>
                </a:solidFill>
              </a:rPr>
              <a:t>half </a:t>
            </a:r>
            <a:r>
              <a:rPr lang="en-GB" sz="4000" dirty="0" smtClean="0">
                <a:solidFill>
                  <a:srgbClr val="FF0000"/>
                </a:solidFill>
              </a:rPr>
              <a:t>a year off school.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7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5-14 at 11.16.4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93100"/>
            <a:ext cx="1410306" cy="1721969"/>
          </a:xfrm>
          <a:prstGeom prst="rect">
            <a:avLst/>
          </a:prstGeom>
        </p:spPr>
      </p:pic>
      <p:pic>
        <p:nvPicPr>
          <p:cNvPr id="6" name="Picture 5" descr="Screen Shot 2017-05-14 at 11.17.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2" y="2303858"/>
            <a:ext cx="1474701" cy="1764374"/>
          </a:xfrm>
          <a:prstGeom prst="rect">
            <a:avLst/>
          </a:prstGeom>
        </p:spPr>
      </p:pic>
      <p:pic>
        <p:nvPicPr>
          <p:cNvPr id="7" name="Picture 6" descr="Screen Shot 2017-05-14 at 11.16.56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91" y="4331367"/>
            <a:ext cx="1461220" cy="17420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752" y="365125"/>
            <a:ext cx="9639047" cy="111269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Medical Appointments</a:t>
            </a:r>
            <a:endParaRPr lang="en-GB" sz="5400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7810" y="1825625"/>
            <a:ext cx="8545811" cy="12500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Please try and arrange all appointments outside of school hours or during the school holidays. 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If this isn’t possible the following procedure should be followed:</a:t>
            </a:r>
            <a:endParaRPr lang="en-GB" b="1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2817" y="3188389"/>
            <a:ext cx="9822081" cy="22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5-14 at 11.16.56.png"/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236" y="365125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61" y="365125"/>
            <a:ext cx="11579469" cy="1181453"/>
          </a:xfrm>
        </p:spPr>
        <p:txBody>
          <a:bodyPr>
            <a:noAutofit/>
          </a:bodyPr>
          <a:lstStyle/>
          <a:p>
            <a:r>
              <a:rPr lang="en-GB" sz="4500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Medications and Medical conditions</a:t>
            </a:r>
            <a:endParaRPr lang="en-GB" sz="4500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6268"/>
            <a:ext cx="10515600" cy="5170310"/>
          </a:xfrm>
        </p:spPr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</a:rPr>
              <a:t>We can store medication in school but will require a medication consent form to be completed.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We can hold both prescribed and over the counter medicines.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All medicines must be supplied by you for your child and clearly labelled.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Without a signed consent form we are unable to provide your child with any medication.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We will complete a medical care plan for any long term medical conditions. 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The more information we have about any past or current conditions the better we are placed to help your child.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95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5-14 at 11.16.56.png"/>
          <p:cNvPicPr>
            <a:picLocks noChangeAspect="1"/>
          </p:cNvPicPr>
          <p:nvPr/>
        </p:nvPicPr>
        <p:blipFill>
          <a:blip r:embed="rId3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703" y="365125"/>
            <a:ext cx="6689958" cy="598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We are also here to:</a:t>
            </a:r>
            <a:endParaRPr lang="en-GB" sz="7200" b="1" dirty="0">
              <a:solidFill>
                <a:srgbClr val="00FF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00FF"/>
                </a:solidFill>
              </a:rPr>
              <a:t>Support students who sometimes get anxious.</a:t>
            </a:r>
          </a:p>
          <a:p>
            <a:endParaRPr lang="en-GB" sz="3200" b="1" dirty="0" smtClean="0">
              <a:solidFill>
                <a:srgbClr val="0000FF"/>
              </a:solidFill>
            </a:endParaRPr>
          </a:p>
          <a:p>
            <a:r>
              <a:rPr lang="en-GB" sz="3200" b="1" dirty="0" smtClean="0">
                <a:solidFill>
                  <a:srgbClr val="0000FF"/>
                </a:solidFill>
              </a:rPr>
              <a:t>Loan uniform in </a:t>
            </a:r>
            <a:r>
              <a:rPr lang="en-GB" sz="3200" b="1" dirty="0" smtClean="0">
                <a:solidFill>
                  <a:srgbClr val="0000FF"/>
                </a:solidFill>
              </a:rPr>
              <a:t>certain</a:t>
            </a:r>
            <a:r>
              <a:rPr lang="en-GB" sz="3200" b="1" dirty="0" smtClean="0">
                <a:solidFill>
                  <a:srgbClr val="0000FF"/>
                </a:solidFill>
              </a:rPr>
              <a:t> </a:t>
            </a:r>
            <a:r>
              <a:rPr lang="en-GB" sz="3200" b="1" dirty="0" smtClean="0">
                <a:solidFill>
                  <a:srgbClr val="0000FF"/>
                </a:solidFill>
              </a:rPr>
              <a:t>situations.</a:t>
            </a:r>
          </a:p>
          <a:p>
            <a:endParaRPr lang="en-GB" sz="3200" b="1" dirty="0" smtClean="0">
              <a:solidFill>
                <a:srgbClr val="0000FF"/>
              </a:solidFill>
            </a:endParaRPr>
          </a:p>
          <a:p>
            <a:r>
              <a:rPr lang="en-GB" sz="3200" b="1" dirty="0" smtClean="0">
                <a:solidFill>
                  <a:srgbClr val="0000FF"/>
                </a:solidFill>
              </a:rPr>
              <a:t>Offer a quiet area to work </a:t>
            </a:r>
            <a:r>
              <a:rPr lang="en-GB" sz="2400" b="1" dirty="0" smtClean="0">
                <a:solidFill>
                  <a:srgbClr val="0000FF"/>
                </a:solidFill>
              </a:rPr>
              <a:t>(arranged through Head of Year)</a:t>
            </a:r>
            <a:r>
              <a:rPr lang="en-GB" sz="3200" b="1" dirty="0" smtClean="0">
                <a:solidFill>
                  <a:srgbClr val="0000FF"/>
                </a:solidFill>
              </a:rPr>
              <a:t>.</a:t>
            </a:r>
            <a:endParaRPr lang="en-GB" sz="2400" b="1" dirty="0" smtClean="0">
              <a:solidFill>
                <a:srgbClr val="0000FF"/>
              </a:solidFill>
            </a:endParaRPr>
          </a:p>
          <a:p>
            <a:endParaRPr lang="en-GB" sz="3200" b="1" dirty="0" smtClean="0">
              <a:solidFill>
                <a:srgbClr val="0000FF"/>
              </a:solidFill>
            </a:endParaRPr>
          </a:p>
          <a:p>
            <a:r>
              <a:rPr lang="en-GB" sz="3200" b="1" dirty="0" smtClean="0">
                <a:solidFill>
                  <a:srgbClr val="0000FF"/>
                </a:solidFill>
              </a:rPr>
              <a:t>Support the School Nurses and Counsellors.</a:t>
            </a:r>
          </a:p>
          <a:p>
            <a:pPr marL="0" indent="0"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6739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489</Words>
  <Application>Microsoft Office PowerPoint</Application>
  <PresentationFormat>Widescreen</PresentationFormat>
  <Paragraphs>63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Arial Black</vt:lpstr>
      <vt:lpstr>Calibri</vt:lpstr>
      <vt:lpstr>Calibri Light</vt:lpstr>
      <vt:lpstr>Office Theme</vt:lpstr>
      <vt:lpstr>     Student Services</vt:lpstr>
      <vt:lpstr>Come and visit us if:</vt:lpstr>
      <vt:lpstr>Feeling Unwell and First Aid</vt:lpstr>
      <vt:lpstr>What should you do if your child is ill and cannot come to school?</vt:lpstr>
      <vt:lpstr>How do I request an absence?</vt:lpstr>
      <vt:lpstr>What is the impact of having ‘unauthorised’ time off school </vt:lpstr>
      <vt:lpstr>Medical Appointments</vt:lpstr>
      <vt:lpstr>Medications and Medical conditions</vt:lpstr>
      <vt:lpstr>We are also here to: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Services</dc:title>
  <dc:creator>Mari Paskin</dc:creator>
  <cp:lastModifiedBy>L Regan Staff 8914404</cp:lastModifiedBy>
  <cp:revision>37</cp:revision>
  <cp:lastPrinted>2017-07-12T07:54:11Z</cp:lastPrinted>
  <dcterms:created xsi:type="dcterms:W3CDTF">2017-07-10T11:29:34Z</dcterms:created>
  <dcterms:modified xsi:type="dcterms:W3CDTF">2019-07-10T10:34:39Z</dcterms:modified>
</cp:coreProperties>
</file>