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E1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539" autoAdjust="0"/>
  </p:normalViewPr>
  <p:slideViewPr>
    <p:cSldViewPr snapToGrid="0">
      <p:cViewPr varScale="1">
        <p:scale>
          <a:sx n="64" d="100"/>
          <a:sy n="64" d="100"/>
        </p:scale>
        <p:origin x="7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F8024-55C7-44B3-83DA-956C08BAA036}" type="datetimeFigureOut">
              <a:rPr lang="en-GB" smtClean="0"/>
              <a:t>10/01/2020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499EB1-773B-4BE5-AF46-1D5BF4C4FFD6}" type="slidenum">
              <a:rPr lang="en-GB" smtClean="0"/>
              <a:t>‹#›</a:t>
            </a:fld>
            <a:endParaRPr lang="en-GB"/>
          </a:p>
        </p:txBody>
      </p:sp>
    </p:spTree>
    <p:extLst>
      <p:ext uri="{BB962C8B-B14F-4D97-AF65-F5344CB8AC3E}">
        <p14:creationId xmlns:p14="http://schemas.microsoft.com/office/powerpoint/2010/main" val="925864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5</a:t>
            </a:r>
            <a:r>
              <a:rPr lang="en-GB" baseline="0" dirty="0" smtClean="0"/>
              <a:t> ideas of how to use this! </a:t>
            </a:r>
          </a:p>
          <a:p>
            <a:endParaRPr lang="en-GB" dirty="0"/>
          </a:p>
        </p:txBody>
      </p:sp>
      <p:sp>
        <p:nvSpPr>
          <p:cNvPr id="4" name="Slide Number Placeholder 3"/>
          <p:cNvSpPr>
            <a:spLocks noGrp="1"/>
          </p:cNvSpPr>
          <p:nvPr>
            <p:ph type="sldNum" sz="quarter" idx="10"/>
          </p:nvPr>
        </p:nvSpPr>
        <p:spPr/>
        <p:txBody>
          <a:bodyPr/>
          <a:lstStyle/>
          <a:p>
            <a:fld id="{16499EB1-773B-4BE5-AF46-1D5BF4C4FFD6}" type="slidenum">
              <a:rPr lang="en-GB" smtClean="0"/>
              <a:t>1</a:t>
            </a:fld>
            <a:endParaRPr lang="en-GB"/>
          </a:p>
        </p:txBody>
      </p:sp>
    </p:spTree>
    <p:extLst>
      <p:ext uri="{BB962C8B-B14F-4D97-AF65-F5344CB8AC3E}">
        <p14:creationId xmlns:p14="http://schemas.microsoft.com/office/powerpoint/2010/main" val="3705664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499EB1-773B-4BE5-AF46-1D5BF4C4FFD6}" type="slidenum">
              <a:rPr lang="en-GB" smtClean="0"/>
              <a:t>2</a:t>
            </a:fld>
            <a:endParaRPr lang="en-GB"/>
          </a:p>
        </p:txBody>
      </p:sp>
    </p:spTree>
    <p:extLst>
      <p:ext uri="{BB962C8B-B14F-4D97-AF65-F5344CB8AC3E}">
        <p14:creationId xmlns:p14="http://schemas.microsoft.com/office/powerpoint/2010/main" val="2438966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35A29A-5716-43AD-85D0-30D9676E420C}"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96628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35A29A-5716-43AD-85D0-30D9676E420C}"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174837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35A29A-5716-43AD-85D0-30D9676E420C}"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334302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35A29A-5716-43AD-85D0-30D9676E420C}"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4220913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35A29A-5716-43AD-85D0-30D9676E420C}"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116663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35A29A-5716-43AD-85D0-30D9676E420C}"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428885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35A29A-5716-43AD-85D0-30D9676E420C}" type="datetimeFigureOut">
              <a:rPr lang="en-GB" smtClean="0"/>
              <a:t>10/01/2020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42708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F35A29A-5716-43AD-85D0-30D9676E420C}" type="datetimeFigureOut">
              <a:rPr lang="en-GB" smtClean="0"/>
              <a:t>10/01/2020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2929620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5A29A-5716-43AD-85D0-30D9676E420C}" type="datetimeFigureOut">
              <a:rPr lang="en-GB" smtClean="0"/>
              <a:t>10/01/2020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15874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35A29A-5716-43AD-85D0-30D9676E420C}"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366070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35A29A-5716-43AD-85D0-30D9676E420C}"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A34698-0D5A-4556-B25C-794D100BDD3F}" type="slidenum">
              <a:rPr lang="en-GB" smtClean="0"/>
              <a:t>‹#›</a:t>
            </a:fld>
            <a:endParaRPr lang="en-GB"/>
          </a:p>
        </p:txBody>
      </p:sp>
    </p:spTree>
    <p:extLst>
      <p:ext uri="{BB962C8B-B14F-4D97-AF65-F5344CB8AC3E}">
        <p14:creationId xmlns:p14="http://schemas.microsoft.com/office/powerpoint/2010/main" val="121373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5A29A-5716-43AD-85D0-30D9676E420C}" type="datetimeFigureOut">
              <a:rPr lang="en-GB" smtClean="0"/>
              <a:t>10/01/2020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34698-0D5A-4556-B25C-794D100BDD3F}" type="slidenum">
              <a:rPr lang="en-GB" smtClean="0"/>
              <a:t>‹#›</a:t>
            </a:fld>
            <a:endParaRPr lang="en-GB"/>
          </a:p>
        </p:txBody>
      </p:sp>
    </p:spTree>
    <p:extLst>
      <p:ext uri="{BB962C8B-B14F-4D97-AF65-F5344CB8AC3E}">
        <p14:creationId xmlns:p14="http://schemas.microsoft.com/office/powerpoint/2010/main" val="745350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Box 107">
            <a:extLst>
              <a:ext uri="{FF2B5EF4-FFF2-40B4-BE49-F238E27FC236}">
                <a16:creationId xmlns:a16="http://schemas.microsoft.com/office/drawing/2014/main" id="{C92A8FFA-F753-4028-8714-D28C1F317556}"/>
              </a:ext>
            </a:extLst>
          </p:cNvPr>
          <p:cNvSpPr txBox="1"/>
          <p:nvPr/>
        </p:nvSpPr>
        <p:spPr>
          <a:xfrm>
            <a:off x="0" y="355012"/>
            <a:ext cx="3894920" cy="175432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en-GB" sz="3600" b="1" u="sng" dirty="0"/>
              <a:t>Year 7</a:t>
            </a:r>
          </a:p>
          <a:p>
            <a:pPr algn="r"/>
            <a:r>
              <a:rPr lang="en-GB" sz="3600" b="1" u="sng" dirty="0"/>
              <a:t>Spring 1</a:t>
            </a:r>
          </a:p>
          <a:p>
            <a:pPr algn="r"/>
            <a:r>
              <a:rPr lang="en-GB" sz="3600" b="1" u="sng" dirty="0"/>
              <a:t>Vocabulary Wheel</a:t>
            </a:r>
          </a:p>
        </p:txBody>
      </p:sp>
      <p:pic>
        <p:nvPicPr>
          <p:cNvPr id="109" name="Picture 108">
            <a:extLst>
              <a:ext uri="{FF2B5EF4-FFF2-40B4-BE49-F238E27FC236}">
                <a16:creationId xmlns:a16="http://schemas.microsoft.com/office/drawing/2014/main" id="{A02175F9-CF0E-44E6-9BA0-98767F880E60}"/>
              </a:ext>
            </a:extLst>
          </p:cNvPr>
          <p:cNvPicPr>
            <a:picLocks noChangeAspect="1"/>
          </p:cNvPicPr>
          <p:nvPr/>
        </p:nvPicPr>
        <p:blipFill>
          <a:blip r:embed="rId3"/>
          <a:stretch>
            <a:fillRect/>
          </a:stretch>
        </p:blipFill>
        <p:spPr>
          <a:xfrm>
            <a:off x="696666" y="254017"/>
            <a:ext cx="1554879" cy="1301280"/>
          </a:xfrm>
          <a:prstGeom prst="rect">
            <a:avLst/>
          </a:prstGeom>
        </p:spPr>
      </p:pic>
      <p:grpSp>
        <p:nvGrpSpPr>
          <p:cNvPr id="285" name="Group 284"/>
          <p:cNvGrpSpPr/>
          <p:nvPr/>
        </p:nvGrpSpPr>
        <p:grpSpPr>
          <a:xfrm>
            <a:off x="4207818" y="0"/>
            <a:ext cx="6804480" cy="6632575"/>
            <a:chOff x="3661166" y="15281"/>
            <a:chExt cx="6804480" cy="6632575"/>
          </a:xfrm>
        </p:grpSpPr>
        <p:sp>
          <p:nvSpPr>
            <p:cNvPr id="286" name="TextBox 285"/>
            <p:cNvSpPr txBox="1"/>
            <p:nvPr/>
          </p:nvSpPr>
          <p:spPr>
            <a:xfrm rot="21040037">
              <a:off x="6010076" y="15281"/>
              <a:ext cx="1015408" cy="307777"/>
            </a:xfrm>
            <a:prstGeom prst="rect">
              <a:avLst/>
            </a:prstGeom>
            <a:noFill/>
          </p:spPr>
          <p:txBody>
            <a:bodyPr wrap="square" rtlCol="0">
              <a:spAutoFit/>
            </a:bodyPr>
            <a:lstStyle/>
            <a:p>
              <a:r>
                <a:rPr lang="en-GB" sz="1400" b="1" dirty="0">
                  <a:latin typeface="Georgia" panose="02040502050405020303" pitchFamily="18" charset="0"/>
                </a:rPr>
                <a:t>Maths</a:t>
              </a:r>
            </a:p>
          </p:txBody>
        </p:sp>
        <p:grpSp>
          <p:nvGrpSpPr>
            <p:cNvPr id="287" name="Group 286"/>
            <p:cNvGrpSpPr/>
            <p:nvPr/>
          </p:nvGrpSpPr>
          <p:grpSpPr>
            <a:xfrm>
              <a:off x="3661166" y="175823"/>
              <a:ext cx="6804480" cy="6472033"/>
              <a:chOff x="3661166" y="175823"/>
              <a:chExt cx="6804480" cy="6472033"/>
            </a:xfrm>
          </p:grpSpPr>
          <p:sp>
            <p:nvSpPr>
              <p:cNvPr id="288" name="Oval 287"/>
              <p:cNvSpPr/>
              <p:nvPr/>
            </p:nvSpPr>
            <p:spPr>
              <a:xfrm>
                <a:off x="3978041" y="275092"/>
                <a:ext cx="6187877" cy="6177600"/>
              </a:xfrm>
              <a:prstGeom prst="ellipse">
                <a:avLst/>
              </a:prstGeom>
              <a:solidFill>
                <a:srgbClr val="9AE16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p>
            </p:txBody>
          </p:sp>
          <p:cxnSp>
            <p:nvCxnSpPr>
              <p:cNvPr id="289" name="Straight Connector 288"/>
              <p:cNvCxnSpPr>
                <a:cxnSpLocks/>
              </p:cNvCxnSpPr>
              <p:nvPr/>
            </p:nvCxnSpPr>
            <p:spPr>
              <a:xfrm flipH="1">
                <a:off x="4078055" y="3328590"/>
                <a:ext cx="2989855" cy="791176"/>
              </a:xfrm>
              <a:prstGeom prst="line">
                <a:avLst/>
              </a:prstGeom>
            </p:spPr>
            <p:style>
              <a:lnRef idx="1">
                <a:schemeClr val="dk1"/>
              </a:lnRef>
              <a:fillRef idx="0">
                <a:schemeClr val="dk1"/>
              </a:fillRef>
              <a:effectRef idx="0">
                <a:schemeClr val="dk1"/>
              </a:effectRef>
              <a:fontRef idx="minor">
                <a:schemeClr val="tx1"/>
              </a:fontRef>
            </p:style>
          </p:cxnSp>
          <p:sp>
            <p:nvSpPr>
              <p:cNvPr id="290" name="Rectangle 289"/>
              <p:cNvSpPr/>
              <p:nvPr/>
            </p:nvSpPr>
            <p:spPr>
              <a:xfrm>
                <a:off x="6064224" y="850318"/>
                <a:ext cx="969624" cy="322845"/>
              </a:xfrm>
              <a:prstGeom prst="rect">
                <a:avLst/>
              </a:prstGeom>
            </p:spPr>
            <p:txBody>
              <a:bodyPr wrap="none">
                <a:spAutoFit/>
              </a:bodyPr>
              <a:lstStyle/>
              <a:p>
                <a:pPr>
                  <a:lnSpc>
                    <a:spcPct val="107000"/>
                  </a:lnSpc>
                  <a:spcAft>
                    <a:spcPts val="0"/>
                  </a:spcAft>
                </a:pPr>
                <a:r>
                  <a:rPr lang="en-GB" sz="1400" b="1" dirty="0"/>
                  <a:t>Equivalent</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91" name="Rectangle 290"/>
              <p:cNvSpPr/>
              <p:nvPr/>
            </p:nvSpPr>
            <p:spPr>
              <a:xfrm>
                <a:off x="6261310" y="1308988"/>
                <a:ext cx="932756" cy="312650"/>
              </a:xfrm>
              <a:prstGeom prst="rect">
                <a:avLst/>
              </a:prstGeom>
            </p:spPr>
            <p:txBody>
              <a:bodyPr wrap="none">
                <a:spAutoFit/>
              </a:bodyPr>
              <a:lstStyle/>
              <a:p>
                <a:pPr>
                  <a:lnSpc>
                    <a:spcPct val="107000"/>
                  </a:lnSpc>
                  <a:spcAft>
                    <a:spcPts val="0"/>
                  </a:spcAft>
                </a:pPr>
                <a:r>
                  <a:rPr lang="en-GB" sz="1400" b="1" dirty="0"/>
                  <a:t>Conjugate</a:t>
                </a:r>
              </a:p>
            </p:txBody>
          </p:sp>
          <p:sp>
            <p:nvSpPr>
              <p:cNvPr id="292" name="Rectangle 291"/>
              <p:cNvSpPr/>
              <p:nvPr/>
            </p:nvSpPr>
            <p:spPr>
              <a:xfrm>
                <a:off x="6656372" y="2485311"/>
                <a:ext cx="573170" cy="322845"/>
              </a:xfrm>
              <a:prstGeom prst="rect">
                <a:avLst/>
              </a:prstGeom>
            </p:spPr>
            <p:txBody>
              <a:bodyPr wrap="none">
                <a:spAutoFit/>
              </a:bodyPr>
              <a:lstStyle/>
              <a:p>
                <a:pPr>
                  <a:lnSpc>
                    <a:spcPct val="107000"/>
                  </a:lnSpc>
                  <a:spcAft>
                    <a:spcPts val="0"/>
                  </a:spcAft>
                </a:pPr>
                <a:r>
                  <a:rPr lang="en-GB" sz="1400" b="1" dirty="0"/>
                  <a:t>Skew</a:t>
                </a:r>
              </a:p>
            </p:txBody>
          </p:sp>
          <p:sp>
            <p:nvSpPr>
              <p:cNvPr id="293" name="Rectangle 292"/>
              <p:cNvSpPr/>
              <p:nvPr/>
            </p:nvSpPr>
            <p:spPr>
              <a:xfrm>
                <a:off x="6427849" y="2065563"/>
                <a:ext cx="832857" cy="322845"/>
              </a:xfrm>
              <a:prstGeom prst="rect">
                <a:avLst/>
              </a:prstGeom>
            </p:spPr>
            <p:txBody>
              <a:bodyPr wrap="none">
                <a:spAutoFit/>
              </a:bodyPr>
              <a:lstStyle/>
              <a:p>
                <a:pPr>
                  <a:lnSpc>
                    <a:spcPct val="107000"/>
                  </a:lnSpc>
                  <a:spcAft>
                    <a:spcPts val="0"/>
                  </a:spcAft>
                </a:pPr>
                <a:r>
                  <a:rPr lang="en-GB" sz="1400" b="1" dirty="0"/>
                  <a:t>Estimate</a:t>
                </a:r>
              </a:p>
            </p:txBody>
          </p:sp>
          <p:sp>
            <p:nvSpPr>
              <p:cNvPr id="294" name="Rectangle 293"/>
              <p:cNvSpPr/>
              <p:nvPr/>
            </p:nvSpPr>
            <p:spPr>
              <a:xfrm>
                <a:off x="6098208" y="1502695"/>
                <a:ext cx="1149674" cy="322845"/>
              </a:xfrm>
              <a:prstGeom prst="rect">
                <a:avLst/>
              </a:prstGeom>
            </p:spPr>
            <p:txBody>
              <a:bodyPr wrap="none">
                <a:spAutoFit/>
              </a:bodyPr>
              <a:lstStyle/>
              <a:p>
                <a:pPr>
                  <a:lnSpc>
                    <a:spcPct val="107000"/>
                  </a:lnSpc>
                  <a:spcAft>
                    <a:spcPts val="0"/>
                  </a:spcAft>
                </a:pPr>
                <a:r>
                  <a:rPr lang="en-GB" sz="1400" b="1" dirty="0"/>
                  <a:t>Approximate</a:t>
                </a:r>
              </a:p>
            </p:txBody>
          </p:sp>
          <p:sp>
            <p:nvSpPr>
              <p:cNvPr id="295" name="Rectangle 294"/>
              <p:cNvSpPr/>
              <p:nvPr/>
            </p:nvSpPr>
            <p:spPr>
              <a:xfrm>
                <a:off x="6560266" y="2266000"/>
                <a:ext cx="635110" cy="322845"/>
              </a:xfrm>
              <a:prstGeom prst="rect">
                <a:avLst/>
              </a:prstGeom>
            </p:spPr>
            <p:txBody>
              <a:bodyPr wrap="none">
                <a:spAutoFit/>
              </a:bodyPr>
              <a:lstStyle/>
              <a:p>
                <a:pPr>
                  <a:lnSpc>
                    <a:spcPct val="107000"/>
                  </a:lnSpc>
                  <a:spcAft>
                    <a:spcPts val="0"/>
                  </a:spcAft>
                </a:pPr>
                <a:r>
                  <a:rPr lang="en-GB" sz="1400" b="1" dirty="0"/>
                  <a:t>Union</a:t>
                </a:r>
              </a:p>
            </p:txBody>
          </p:sp>
          <p:sp>
            <p:nvSpPr>
              <p:cNvPr id="296" name="Rectangle 295"/>
              <p:cNvSpPr/>
              <p:nvPr/>
            </p:nvSpPr>
            <p:spPr>
              <a:xfrm>
                <a:off x="5912946" y="1053308"/>
                <a:ext cx="768737" cy="322845"/>
              </a:xfrm>
              <a:prstGeom prst="rect">
                <a:avLst/>
              </a:prstGeom>
            </p:spPr>
            <p:txBody>
              <a:bodyPr wrap="none">
                <a:spAutoFit/>
              </a:bodyPr>
              <a:lstStyle/>
              <a:p>
                <a:pPr>
                  <a:lnSpc>
                    <a:spcPct val="107000"/>
                  </a:lnSpc>
                  <a:spcAft>
                    <a:spcPts val="0"/>
                  </a:spcAft>
                </a:pPr>
                <a:r>
                  <a:rPr lang="en-GB" sz="1400" b="1" dirty="0"/>
                  <a:t>Convert</a:t>
                </a:r>
              </a:p>
            </p:txBody>
          </p:sp>
          <p:sp>
            <p:nvSpPr>
              <p:cNvPr id="297" name="Rectangle 296"/>
              <p:cNvSpPr/>
              <p:nvPr/>
            </p:nvSpPr>
            <p:spPr>
              <a:xfrm>
                <a:off x="6257526" y="1775359"/>
                <a:ext cx="1076320" cy="322845"/>
              </a:xfrm>
              <a:prstGeom prst="rect">
                <a:avLst/>
              </a:prstGeom>
            </p:spPr>
            <p:txBody>
              <a:bodyPr wrap="none">
                <a:spAutoFit/>
              </a:bodyPr>
              <a:lstStyle/>
              <a:p>
                <a:pPr>
                  <a:lnSpc>
                    <a:spcPct val="107000"/>
                  </a:lnSpc>
                  <a:spcAft>
                    <a:spcPts val="0"/>
                  </a:spcAft>
                </a:pPr>
                <a:r>
                  <a:rPr lang="en-GB" sz="1400" b="1" dirty="0"/>
                  <a:t>Intersection</a:t>
                </a:r>
              </a:p>
            </p:txBody>
          </p:sp>
          <p:sp>
            <p:nvSpPr>
              <p:cNvPr id="298" name="Rectangle 297"/>
              <p:cNvSpPr/>
              <p:nvPr/>
            </p:nvSpPr>
            <p:spPr>
              <a:xfrm>
                <a:off x="6574940" y="1112269"/>
                <a:ext cx="723275" cy="322845"/>
              </a:xfrm>
              <a:prstGeom prst="rect">
                <a:avLst/>
              </a:prstGeom>
            </p:spPr>
            <p:txBody>
              <a:bodyPr wrap="none">
                <a:spAutoFit/>
              </a:bodyPr>
              <a:lstStyle/>
              <a:p>
                <a:pPr>
                  <a:lnSpc>
                    <a:spcPct val="107000"/>
                  </a:lnSpc>
                  <a:spcAft>
                    <a:spcPts val="0"/>
                  </a:spcAft>
                </a:pPr>
                <a:r>
                  <a:rPr lang="en-GB" sz="1400" b="1" dirty="0"/>
                  <a:t>Inverse</a:t>
                </a:r>
              </a:p>
            </p:txBody>
          </p:sp>
          <p:sp>
            <p:nvSpPr>
              <p:cNvPr id="299" name="Rectangle 298"/>
              <p:cNvSpPr/>
              <p:nvPr/>
            </p:nvSpPr>
            <p:spPr>
              <a:xfrm>
                <a:off x="6273307" y="542778"/>
                <a:ext cx="994759" cy="322845"/>
              </a:xfrm>
              <a:prstGeom prst="rect">
                <a:avLst/>
              </a:prstGeom>
            </p:spPr>
            <p:txBody>
              <a:bodyPr wrap="none">
                <a:spAutoFit/>
              </a:bodyPr>
              <a:lstStyle/>
              <a:p>
                <a:pPr>
                  <a:lnSpc>
                    <a:spcPct val="107000"/>
                  </a:lnSpc>
                  <a:spcAft>
                    <a:spcPts val="0"/>
                  </a:spcAft>
                </a:pPr>
                <a:r>
                  <a:rPr lang="en-GB" sz="1400" b="1" dirty="0"/>
                  <a:t>Reciprocal </a:t>
                </a:r>
              </a:p>
            </p:txBody>
          </p:sp>
          <p:sp>
            <p:nvSpPr>
              <p:cNvPr id="300" name="Rectangle 299"/>
              <p:cNvSpPr/>
              <p:nvPr/>
            </p:nvSpPr>
            <p:spPr>
              <a:xfrm>
                <a:off x="7712048" y="1649777"/>
                <a:ext cx="913007" cy="307777"/>
              </a:xfrm>
              <a:prstGeom prst="rect">
                <a:avLst/>
              </a:prstGeom>
            </p:spPr>
            <p:txBody>
              <a:bodyPr wrap="none">
                <a:spAutoFit/>
              </a:bodyPr>
              <a:lstStyle/>
              <a:p>
                <a:r>
                  <a:rPr lang="en-GB" sz="1400" b="1" dirty="0"/>
                  <a:t>Replenish</a:t>
                </a:r>
              </a:p>
            </p:txBody>
          </p:sp>
          <p:sp>
            <p:nvSpPr>
              <p:cNvPr id="301" name="Rectangle 300"/>
              <p:cNvSpPr/>
              <p:nvPr/>
            </p:nvSpPr>
            <p:spPr>
              <a:xfrm>
                <a:off x="7158932" y="2630710"/>
                <a:ext cx="534826" cy="307777"/>
              </a:xfrm>
              <a:prstGeom prst="rect">
                <a:avLst/>
              </a:prstGeom>
            </p:spPr>
            <p:txBody>
              <a:bodyPr wrap="none">
                <a:spAutoFit/>
              </a:bodyPr>
              <a:lstStyle/>
              <a:p>
                <a:pPr>
                  <a:spcAft>
                    <a:spcPts val="0"/>
                  </a:spcAft>
                </a:pPr>
                <a:r>
                  <a:rPr lang="en-GB" sz="1400" b="1" dirty="0"/>
                  <a:t>Infer</a:t>
                </a:r>
              </a:p>
            </p:txBody>
          </p:sp>
          <p:sp>
            <p:nvSpPr>
              <p:cNvPr id="302" name="Rectangle 301"/>
              <p:cNvSpPr/>
              <p:nvPr/>
            </p:nvSpPr>
            <p:spPr>
              <a:xfrm>
                <a:off x="8267599" y="1370626"/>
                <a:ext cx="846194" cy="307777"/>
              </a:xfrm>
              <a:prstGeom prst="rect">
                <a:avLst/>
              </a:prstGeom>
            </p:spPr>
            <p:txBody>
              <a:bodyPr wrap="none">
                <a:spAutoFit/>
              </a:bodyPr>
              <a:lstStyle/>
              <a:p>
                <a:pPr>
                  <a:spcAft>
                    <a:spcPts val="0"/>
                  </a:spcAft>
                </a:pPr>
                <a:r>
                  <a:rPr lang="en-GB" sz="1400" b="1" dirty="0"/>
                  <a:t>Establish</a:t>
                </a:r>
              </a:p>
            </p:txBody>
          </p:sp>
          <p:sp>
            <p:nvSpPr>
              <p:cNvPr id="303" name="Rectangle 302"/>
              <p:cNvSpPr/>
              <p:nvPr/>
            </p:nvSpPr>
            <p:spPr>
              <a:xfrm>
                <a:off x="7999592" y="1104860"/>
                <a:ext cx="729110" cy="307777"/>
              </a:xfrm>
              <a:prstGeom prst="rect">
                <a:avLst/>
              </a:prstGeom>
            </p:spPr>
            <p:txBody>
              <a:bodyPr wrap="none">
                <a:spAutoFit/>
              </a:bodyPr>
              <a:lstStyle/>
              <a:p>
                <a:pPr>
                  <a:spcAft>
                    <a:spcPts val="0"/>
                  </a:spcAft>
                </a:pPr>
                <a:r>
                  <a:rPr lang="en-GB" sz="1400" b="1" dirty="0"/>
                  <a:t>Molten</a:t>
                </a:r>
              </a:p>
            </p:txBody>
          </p:sp>
          <p:sp>
            <p:nvSpPr>
              <p:cNvPr id="304" name="Rectangle 303"/>
              <p:cNvSpPr/>
              <p:nvPr/>
            </p:nvSpPr>
            <p:spPr>
              <a:xfrm>
                <a:off x="7516105" y="818819"/>
                <a:ext cx="1027845" cy="307777"/>
              </a:xfrm>
              <a:prstGeom prst="rect">
                <a:avLst/>
              </a:prstGeom>
            </p:spPr>
            <p:txBody>
              <a:bodyPr wrap="none">
                <a:spAutoFit/>
              </a:bodyPr>
              <a:lstStyle/>
              <a:p>
                <a:r>
                  <a:rPr lang="en-GB" sz="1400" b="1" dirty="0"/>
                  <a:t>Abundance</a:t>
                </a:r>
              </a:p>
            </p:txBody>
          </p:sp>
          <p:sp>
            <p:nvSpPr>
              <p:cNvPr id="305" name="Rectangle 304"/>
              <p:cNvSpPr/>
              <p:nvPr/>
            </p:nvSpPr>
            <p:spPr>
              <a:xfrm>
                <a:off x="7363274" y="1329943"/>
                <a:ext cx="815288" cy="307777"/>
              </a:xfrm>
              <a:prstGeom prst="rect">
                <a:avLst/>
              </a:prstGeom>
            </p:spPr>
            <p:txBody>
              <a:bodyPr wrap="none">
                <a:spAutoFit/>
              </a:bodyPr>
              <a:lstStyle/>
              <a:p>
                <a:pPr>
                  <a:spcAft>
                    <a:spcPts val="0"/>
                  </a:spcAft>
                </a:pPr>
                <a:r>
                  <a:rPr lang="en-GB" sz="1400" b="1" dirty="0"/>
                  <a:t>Lustrous</a:t>
                </a:r>
              </a:p>
            </p:txBody>
          </p:sp>
          <p:sp>
            <p:nvSpPr>
              <p:cNvPr id="306" name="Rectangle 305"/>
              <p:cNvSpPr/>
              <p:nvPr/>
            </p:nvSpPr>
            <p:spPr>
              <a:xfrm>
                <a:off x="7211355" y="2402180"/>
                <a:ext cx="723275" cy="307777"/>
              </a:xfrm>
              <a:prstGeom prst="rect">
                <a:avLst/>
              </a:prstGeom>
            </p:spPr>
            <p:txBody>
              <a:bodyPr wrap="none">
                <a:spAutoFit/>
              </a:bodyPr>
              <a:lstStyle/>
              <a:p>
                <a:pPr>
                  <a:spcAft>
                    <a:spcPts val="0"/>
                  </a:spcAft>
                </a:pPr>
                <a:r>
                  <a:rPr lang="en-GB" sz="1400" b="1" dirty="0"/>
                  <a:t>Ascend</a:t>
                </a:r>
              </a:p>
            </p:txBody>
          </p:sp>
          <p:sp>
            <p:nvSpPr>
              <p:cNvPr id="307" name="Rectangle 306"/>
              <p:cNvSpPr/>
              <p:nvPr/>
            </p:nvSpPr>
            <p:spPr>
              <a:xfrm>
                <a:off x="7397044" y="2153936"/>
                <a:ext cx="622286" cy="307777"/>
              </a:xfrm>
              <a:prstGeom prst="rect">
                <a:avLst/>
              </a:prstGeom>
            </p:spPr>
            <p:txBody>
              <a:bodyPr wrap="none">
                <a:spAutoFit/>
              </a:bodyPr>
              <a:lstStyle/>
              <a:p>
                <a:pPr>
                  <a:spcAft>
                    <a:spcPts val="0"/>
                  </a:spcAft>
                </a:pPr>
                <a:r>
                  <a:rPr lang="en-GB" sz="1400" b="1" dirty="0"/>
                  <a:t>Crude</a:t>
                </a:r>
              </a:p>
            </p:txBody>
          </p:sp>
          <p:sp>
            <p:nvSpPr>
              <p:cNvPr id="308" name="Rectangle 307"/>
              <p:cNvSpPr/>
              <p:nvPr/>
            </p:nvSpPr>
            <p:spPr>
              <a:xfrm>
                <a:off x="7306724" y="1890060"/>
                <a:ext cx="907749" cy="307777"/>
              </a:xfrm>
              <a:prstGeom prst="rect">
                <a:avLst/>
              </a:prstGeom>
            </p:spPr>
            <p:txBody>
              <a:bodyPr wrap="none">
                <a:spAutoFit/>
              </a:bodyPr>
              <a:lstStyle/>
              <a:p>
                <a:pPr>
                  <a:spcAft>
                    <a:spcPts val="0"/>
                  </a:spcAft>
                </a:pPr>
                <a:r>
                  <a:rPr lang="en-GB" sz="1400" b="1" dirty="0"/>
                  <a:t>Saturated</a:t>
                </a:r>
              </a:p>
            </p:txBody>
          </p:sp>
          <p:sp>
            <p:nvSpPr>
              <p:cNvPr id="309" name="Rectangle 308"/>
              <p:cNvSpPr/>
              <p:nvPr/>
            </p:nvSpPr>
            <p:spPr>
              <a:xfrm>
                <a:off x="7108294" y="5853913"/>
                <a:ext cx="1077154" cy="322845"/>
              </a:xfrm>
              <a:prstGeom prst="rect">
                <a:avLst/>
              </a:prstGeom>
            </p:spPr>
            <p:txBody>
              <a:bodyPr wrap="none">
                <a:spAutoFit/>
              </a:bodyPr>
              <a:lstStyle/>
              <a:p>
                <a:pPr>
                  <a:lnSpc>
                    <a:spcPct val="107000"/>
                  </a:lnSpc>
                  <a:spcAft>
                    <a:spcPts val="0"/>
                  </a:spcAft>
                </a:pPr>
                <a:r>
                  <a:rPr lang="en-GB" sz="1400" b="1" dirty="0"/>
                  <a:t>Distribution</a:t>
                </a:r>
              </a:p>
            </p:txBody>
          </p:sp>
          <p:sp>
            <p:nvSpPr>
              <p:cNvPr id="310" name="Rectangle 309"/>
              <p:cNvSpPr/>
              <p:nvPr/>
            </p:nvSpPr>
            <p:spPr>
              <a:xfrm>
                <a:off x="7059842" y="4249403"/>
                <a:ext cx="976549" cy="322845"/>
              </a:xfrm>
              <a:prstGeom prst="rect">
                <a:avLst/>
              </a:prstGeom>
            </p:spPr>
            <p:txBody>
              <a:bodyPr wrap="none">
                <a:spAutoFit/>
              </a:bodyPr>
              <a:lstStyle/>
              <a:p>
                <a:pPr>
                  <a:lnSpc>
                    <a:spcPct val="107000"/>
                  </a:lnSpc>
                  <a:spcAft>
                    <a:spcPts val="0"/>
                  </a:spcAft>
                </a:pPr>
                <a:r>
                  <a:rPr lang="en-GB" sz="1400" b="1" dirty="0"/>
                  <a:t>Inequality </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11" name="Rectangle 310"/>
              <p:cNvSpPr/>
              <p:nvPr/>
            </p:nvSpPr>
            <p:spPr>
              <a:xfrm>
                <a:off x="7111139" y="5239327"/>
                <a:ext cx="1230401" cy="322845"/>
              </a:xfrm>
              <a:prstGeom prst="rect">
                <a:avLst/>
              </a:prstGeom>
            </p:spPr>
            <p:txBody>
              <a:bodyPr wrap="none">
                <a:spAutoFit/>
              </a:bodyPr>
              <a:lstStyle/>
              <a:p>
                <a:pPr>
                  <a:lnSpc>
                    <a:spcPct val="107000"/>
                  </a:lnSpc>
                  <a:spcAft>
                    <a:spcPts val="0"/>
                  </a:spcAft>
                </a:pPr>
                <a:r>
                  <a:rPr lang="en-GB" sz="1400" b="1" dirty="0"/>
                  <a:t>Development </a:t>
                </a:r>
              </a:p>
            </p:txBody>
          </p:sp>
          <p:sp>
            <p:nvSpPr>
              <p:cNvPr id="312" name="Rectangle 311"/>
              <p:cNvSpPr/>
              <p:nvPr/>
            </p:nvSpPr>
            <p:spPr>
              <a:xfrm>
                <a:off x="7209715" y="4021440"/>
                <a:ext cx="697627" cy="322845"/>
              </a:xfrm>
              <a:prstGeom prst="rect">
                <a:avLst/>
              </a:prstGeom>
            </p:spPr>
            <p:txBody>
              <a:bodyPr wrap="none">
                <a:spAutoFit/>
              </a:bodyPr>
              <a:lstStyle/>
              <a:p>
                <a:pPr>
                  <a:lnSpc>
                    <a:spcPct val="107000"/>
                  </a:lnSpc>
                  <a:spcAft>
                    <a:spcPts val="0"/>
                  </a:spcAft>
                </a:pPr>
                <a:r>
                  <a:rPr lang="en-GB" sz="1400" b="1" dirty="0"/>
                  <a:t>Causes</a:t>
                </a:r>
              </a:p>
            </p:txBody>
          </p:sp>
          <p:sp>
            <p:nvSpPr>
              <p:cNvPr id="313" name="Rectangle 312"/>
              <p:cNvSpPr/>
              <p:nvPr/>
            </p:nvSpPr>
            <p:spPr>
              <a:xfrm>
                <a:off x="7055078" y="3803558"/>
                <a:ext cx="676852" cy="322845"/>
              </a:xfrm>
              <a:prstGeom prst="rect">
                <a:avLst/>
              </a:prstGeom>
            </p:spPr>
            <p:txBody>
              <a:bodyPr wrap="none">
                <a:spAutoFit/>
              </a:bodyPr>
              <a:lstStyle/>
              <a:p>
                <a:pPr>
                  <a:lnSpc>
                    <a:spcPct val="107000"/>
                  </a:lnSpc>
                  <a:spcAft>
                    <a:spcPts val="0"/>
                  </a:spcAft>
                </a:pPr>
                <a:r>
                  <a:rPr lang="en-GB" sz="1400" b="1" dirty="0"/>
                  <a:t>Effects</a:t>
                </a:r>
              </a:p>
            </p:txBody>
          </p:sp>
          <p:sp>
            <p:nvSpPr>
              <p:cNvPr id="314" name="Rectangle 313"/>
              <p:cNvSpPr/>
              <p:nvPr/>
            </p:nvSpPr>
            <p:spPr>
              <a:xfrm>
                <a:off x="7691159" y="5037052"/>
                <a:ext cx="1152880" cy="322845"/>
              </a:xfrm>
              <a:prstGeom prst="rect">
                <a:avLst/>
              </a:prstGeom>
            </p:spPr>
            <p:txBody>
              <a:bodyPr wrap="none">
                <a:spAutoFit/>
              </a:bodyPr>
              <a:lstStyle/>
              <a:p>
                <a:pPr>
                  <a:lnSpc>
                    <a:spcPct val="107000"/>
                  </a:lnSpc>
                  <a:spcAft>
                    <a:spcPts val="0"/>
                  </a:spcAft>
                </a:pPr>
                <a:r>
                  <a:rPr lang="en-GB" sz="1400" b="1" dirty="0"/>
                  <a:t>Effectiveness</a:t>
                </a:r>
              </a:p>
            </p:txBody>
          </p:sp>
          <p:sp>
            <p:nvSpPr>
              <p:cNvPr id="315" name="Rectangle 314"/>
              <p:cNvSpPr/>
              <p:nvPr/>
            </p:nvSpPr>
            <p:spPr>
              <a:xfrm>
                <a:off x="7071082" y="4750893"/>
                <a:ext cx="1083758" cy="322845"/>
              </a:xfrm>
              <a:prstGeom prst="rect">
                <a:avLst/>
              </a:prstGeom>
            </p:spPr>
            <p:txBody>
              <a:bodyPr wrap="none">
                <a:spAutoFit/>
              </a:bodyPr>
              <a:lstStyle/>
              <a:p>
                <a:pPr>
                  <a:lnSpc>
                    <a:spcPct val="107000"/>
                  </a:lnSpc>
                  <a:spcAft>
                    <a:spcPts val="0"/>
                  </a:spcAft>
                </a:pPr>
                <a:r>
                  <a:rPr lang="en-GB" sz="1400" b="1" dirty="0"/>
                  <a:t>Exploitation</a:t>
                </a:r>
              </a:p>
            </p:txBody>
          </p:sp>
          <p:sp>
            <p:nvSpPr>
              <p:cNvPr id="316" name="Rectangle 315"/>
              <p:cNvSpPr/>
              <p:nvPr/>
            </p:nvSpPr>
            <p:spPr>
              <a:xfrm>
                <a:off x="7252962" y="4523277"/>
                <a:ext cx="1014637" cy="322845"/>
              </a:xfrm>
              <a:prstGeom prst="rect">
                <a:avLst/>
              </a:prstGeom>
            </p:spPr>
            <p:txBody>
              <a:bodyPr wrap="none">
                <a:spAutoFit/>
              </a:bodyPr>
              <a:lstStyle/>
              <a:p>
                <a:pPr>
                  <a:lnSpc>
                    <a:spcPct val="107000"/>
                  </a:lnSpc>
                  <a:spcAft>
                    <a:spcPts val="0"/>
                  </a:spcAft>
                </a:pPr>
                <a:r>
                  <a:rPr lang="en-GB" sz="1400" b="1" dirty="0"/>
                  <a:t>Agriculture</a:t>
                </a:r>
              </a:p>
            </p:txBody>
          </p:sp>
          <p:sp>
            <p:nvSpPr>
              <p:cNvPr id="317" name="Rectangle 316"/>
              <p:cNvSpPr/>
              <p:nvPr/>
            </p:nvSpPr>
            <p:spPr>
              <a:xfrm>
                <a:off x="7763423" y="5437080"/>
                <a:ext cx="1350370" cy="322845"/>
              </a:xfrm>
              <a:prstGeom prst="rect">
                <a:avLst/>
              </a:prstGeom>
            </p:spPr>
            <p:txBody>
              <a:bodyPr wrap="none">
                <a:spAutoFit/>
              </a:bodyPr>
              <a:lstStyle/>
              <a:p>
                <a:pPr>
                  <a:lnSpc>
                    <a:spcPct val="107000"/>
                  </a:lnSpc>
                  <a:spcAft>
                    <a:spcPts val="0"/>
                  </a:spcAft>
                </a:pPr>
                <a:r>
                  <a:rPr lang="en-GB" sz="1400" b="1" dirty="0"/>
                  <a:t>Interdependent</a:t>
                </a:r>
              </a:p>
            </p:txBody>
          </p:sp>
          <p:sp>
            <p:nvSpPr>
              <p:cNvPr id="318" name="Rectangle 317"/>
              <p:cNvSpPr/>
              <p:nvPr/>
            </p:nvSpPr>
            <p:spPr>
              <a:xfrm>
                <a:off x="7527555" y="5681598"/>
                <a:ext cx="1271374" cy="322845"/>
              </a:xfrm>
              <a:prstGeom prst="rect">
                <a:avLst/>
              </a:prstGeom>
            </p:spPr>
            <p:txBody>
              <a:bodyPr wrap="none">
                <a:spAutoFit/>
              </a:bodyPr>
              <a:lstStyle/>
              <a:p>
                <a:pPr>
                  <a:lnSpc>
                    <a:spcPct val="107000"/>
                  </a:lnSpc>
                  <a:spcAft>
                    <a:spcPts val="0"/>
                  </a:spcAft>
                </a:pPr>
                <a:r>
                  <a:rPr lang="en-GB" sz="1400" b="1" dirty="0"/>
                  <a:t>Characteristics</a:t>
                </a:r>
              </a:p>
            </p:txBody>
          </p:sp>
          <p:sp>
            <p:nvSpPr>
              <p:cNvPr id="319" name="Rectangle 318"/>
              <p:cNvSpPr/>
              <p:nvPr/>
            </p:nvSpPr>
            <p:spPr>
              <a:xfrm>
                <a:off x="8929266" y="2047479"/>
                <a:ext cx="754374" cy="322845"/>
              </a:xfrm>
              <a:prstGeom prst="rect">
                <a:avLst/>
              </a:prstGeom>
            </p:spPr>
            <p:txBody>
              <a:bodyPr wrap="none">
                <a:spAutoFit/>
              </a:bodyPr>
              <a:lstStyle/>
              <a:p>
                <a:pPr>
                  <a:lnSpc>
                    <a:spcPct val="107000"/>
                  </a:lnSpc>
                  <a:spcAft>
                    <a:spcPts val="0"/>
                  </a:spcAft>
                </a:pPr>
                <a:r>
                  <a:rPr lang="en-GB" sz="1400" b="1" dirty="0"/>
                  <a:t>Conflict</a:t>
                </a:r>
              </a:p>
            </p:txBody>
          </p:sp>
          <p:sp>
            <p:nvSpPr>
              <p:cNvPr id="320" name="Rectangle 319"/>
              <p:cNvSpPr/>
              <p:nvPr/>
            </p:nvSpPr>
            <p:spPr>
              <a:xfrm>
                <a:off x="9122595" y="2272188"/>
                <a:ext cx="824265" cy="312650"/>
              </a:xfrm>
              <a:prstGeom prst="rect">
                <a:avLst/>
              </a:prstGeom>
            </p:spPr>
            <p:txBody>
              <a:bodyPr wrap="none">
                <a:spAutoFit/>
              </a:bodyPr>
              <a:lstStyle/>
              <a:p>
                <a:pPr>
                  <a:lnSpc>
                    <a:spcPct val="107000"/>
                  </a:lnSpc>
                  <a:spcAft>
                    <a:spcPts val="0"/>
                  </a:spcAft>
                </a:pPr>
                <a:r>
                  <a:rPr lang="en-GB" sz="1400" b="1" dirty="0"/>
                  <a:t>Activism</a:t>
                </a:r>
              </a:p>
            </p:txBody>
          </p:sp>
          <p:sp>
            <p:nvSpPr>
              <p:cNvPr id="321" name="Rectangle 320"/>
              <p:cNvSpPr/>
              <p:nvPr/>
            </p:nvSpPr>
            <p:spPr>
              <a:xfrm>
                <a:off x="8211804" y="2383306"/>
                <a:ext cx="995081" cy="322845"/>
              </a:xfrm>
              <a:prstGeom prst="rect">
                <a:avLst/>
              </a:prstGeom>
            </p:spPr>
            <p:txBody>
              <a:bodyPr wrap="none">
                <a:spAutoFit/>
              </a:bodyPr>
              <a:lstStyle/>
              <a:p>
                <a:pPr>
                  <a:lnSpc>
                    <a:spcPct val="107000"/>
                  </a:lnSpc>
                  <a:spcAft>
                    <a:spcPts val="0"/>
                  </a:spcAft>
                </a:pPr>
                <a:r>
                  <a:rPr lang="en-GB" sz="1400" b="1" dirty="0"/>
                  <a:t>Corruption</a:t>
                </a:r>
              </a:p>
            </p:txBody>
          </p:sp>
          <p:sp>
            <p:nvSpPr>
              <p:cNvPr id="322" name="Rectangle 321"/>
              <p:cNvSpPr/>
              <p:nvPr/>
            </p:nvSpPr>
            <p:spPr>
              <a:xfrm>
                <a:off x="9009741" y="2533298"/>
                <a:ext cx="1014252" cy="322845"/>
              </a:xfrm>
              <a:prstGeom prst="rect">
                <a:avLst/>
              </a:prstGeom>
            </p:spPr>
            <p:txBody>
              <a:bodyPr wrap="none">
                <a:spAutoFit/>
              </a:bodyPr>
              <a:lstStyle/>
              <a:p>
                <a:pPr>
                  <a:lnSpc>
                    <a:spcPct val="107000"/>
                  </a:lnSpc>
                  <a:spcAft>
                    <a:spcPts val="0"/>
                  </a:spcAft>
                </a:pPr>
                <a:r>
                  <a:rPr lang="en-GB" sz="1400" b="1" dirty="0"/>
                  <a:t>Democracy</a:t>
                </a:r>
              </a:p>
            </p:txBody>
          </p:sp>
          <p:sp>
            <p:nvSpPr>
              <p:cNvPr id="323" name="Rectangle 322"/>
              <p:cNvSpPr/>
              <p:nvPr/>
            </p:nvSpPr>
            <p:spPr>
              <a:xfrm>
                <a:off x="8302654" y="2879220"/>
                <a:ext cx="897746" cy="322845"/>
              </a:xfrm>
              <a:prstGeom prst="rect">
                <a:avLst/>
              </a:prstGeom>
            </p:spPr>
            <p:txBody>
              <a:bodyPr wrap="none">
                <a:spAutoFit/>
              </a:bodyPr>
              <a:lstStyle/>
              <a:p>
                <a:pPr>
                  <a:lnSpc>
                    <a:spcPct val="107000"/>
                  </a:lnSpc>
                  <a:spcAft>
                    <a:spcPts val="0"/>
                  </a:spcAft>
                </a:pPr>
                <a:r>
                  <a:rPr lang="en-GB" sz="1400" b="1" dirty="0"/>
                  <a:t>Tolerance</a:t>
                </a:r>
              </a:p>
            </p:txBody>
          </p:sp>
          <p:sp>
            <p:nvSpPr>
              <p:cNvPr id="324" name="Rectangle 323"/>
              <p:cNvSpPr/>
              <p:nvPr/>
            </p:nvSpPr>
            <p:spPr>
              <a:xfrm>
                <a:off x="7616872" y="2860160"/>
                <a:ext cx="659668" cy="322845"/>
              </a:xfrm>
              <a:prstGeom prst="rect">
                <a:avLst/>
              </a:prstGeom>
            </p:spPr>
            <p:txBody>
              <a:bodyPr wrap="none">
                <a:spAutoFit/>
              </a:bodyPr>
              <a:lstStyle/>
              <a:p>
                <a:pPr>
                  <a:lnSpc>
                    <a:spcPct val="107000"/>
                  </a:lnSpc>
                  <a:spcAft>
                    <a:spcPts val="0"/>
                  </a:spcAft>
                </a:pPr>
                <a:r>
                  <a:rPr lang="en-GB" sz="1400" b="1" dirty="0"/>
                  <a:t>Justify</a:t>
                </a:r>
              </a:p>
            </p:txBody>
          </p:sp>
          <p:sp>
            <p:nvSpPr>
              <p:cNvPr id="325" name="Rectangle 324"/>
              <p:cNvSpPr/>
              <p:nvPr/>
            </p:nvSpPr>
            <p:spPr>
              <a:xfrm>
                <a:off x="8107894" y="2639547"/>
                <a:ext cx="929357" cy="312650"/>
              </a:xfrm>
              <a:prstGeom prst="rect">
                <a:avLst/>
              </a:prstGeom>
            </p:spPr>
            <p:txBody>
              <a:bodyPr wrap="none">
                <a:spAutoFit/>
              </a:bodyPr>
              <a:lstStyle/>
              <a:p>
                <a:pPr>
                  <a:lnSpc>
                    <a:spcPct val="107000"/>
                  </a:lnSpc>
                  <a:spcAft>
                    <a:spcPts val="0"/>
                  </a:spcAft>
                </a:pPr>
                <a:r>
                  <a:rPr lang="en-GB" sz="1400" b="1" dirty="0"/>
                  <a:t>Exonerate</a:t>
                </a:r>
              </a:p>
            </p:txBody>
          </p:sp>
          <p:sp>
            <p:nvSpPr>
              <p:cNvPr id="326" name="Rectangle 325"/>
              <p:cNvSpPr/>
              <p:nvPr/>
            </p:nvSpPr>
            <p:spPr>
              <a:xfrm>
                <a:off x="7407439" y="3071062"/>
                <a:ext cx="787973" cy="322845"/>
              </a:xfrm>
              <a:prstGeom prst="rect">
                <a:avLst/>
              </a:prstGeom>
            </p:spPr>
            <p:txBody>
              <a:bodyPr wrap="none">
                <a:spAutoFit/>
              </a:bodyPr>
              <a:lstStyle/>
              <a:p>
                <a:pPr>
                  <a:lnSpc>
                    <a:spcPct val="107000"/>
                  </a:lnSpc>
                  <a:spcAft>
                    <a:spcPts val="0"/>
                  </a:spcAft>
                </a:pPr>
                <a:r>
                  <a:rPr lang="en-GB" sz="1400" b="1" dirty="0"/>
                  <a:t>Equality</a:t>
                </a:r>
              </a:p>
            </p:txBody>
          </p:sp>
          <p:sp>
            <p:nvSpPr>
              <p:cNvPr id="327" name="Rectangle 326"/>
              <p:cNvSpPr/>
              <p:nvPr/>
            </p:nvSpPr>
            <p:spPr>
              <a:xfrm>
                <a:off x="8920043" y="3151116"/>
                <a:ext cx="996427" cy="322845"/>
              </a:xfrm>
              <a:prstGeom prst="rect">
                <a:avLst/>
              </a:prstGeom>
            </p:spPr>
            <p:txBody>
              <a:bodyPr wrap="none">
                <a:spAutoFit/>
              </a:bodyPr>
              <a:lstStyle/>
              <a:p>
                <a:pPr>
                  <a:lnSpc>
                    <a:spcPct val="107000"/>
                  </a:lnSpc>
                  <a:spcAft>
                    <a:spcPts val="0"/>
                  </a:spcAft>
                </a:pPr>
                <a:r>
                  <a:rPr lang="en-GB" sz="1400" b="1" dirty="0"/>
                  <a:t>Convincing</a:t>
                </a:r>
              </a:p>
            </p:txBody>
          </p:sp>
          <p:sp>
            <p:nvSpPr>
              <p:cNvPr id="328" name="Rectangle 327"/>
              <p:cNvSpPr/>
              <p:nvPr/>
            </p:nvSpPr>
            <p:spPr>
              <a:xfrm>
                <a:off x="8163242" y="3100224"/>
                <a:ext cx="937244" cy="307777"/>
              </a:xfrm>
              <a:prstGeom prst="rect">
                <a:avLst/>
              </a:prstGeom>
            </p:spPr>
            <p:txBody>
              <a:bodyPr wrap="none">
                <a:spAutoFit/>
              </a:bodyPr>
              <a:lstStyle/>
              <a:p>
                <a:r>
                  <a:rPr lang="en-GB" sz="1400" b="1" dirty="0"/>
                  <a:t>Liberation</a:t>
                </a:r>
              </a:p>
            </p:txBody>
          </p:sp>
          <p:sp>
            <p:nvSpPr>
              <p:cNvPr id="329" name="Rectangle 328"/>
              <p:cNvSpPr/>
              <p:nvPr/>
            </p:nvSpPr>
            <p:spPr>
              <a:xfrm>
                <a:off x="9060462" y="2763354"/>
                <a:ext cx="1032270" cy="307777"/>
              </a:xfrm>
              <a:prstGeom prst="rect">
                <a:avLst/>
              </a:prstGeom>
            </p:spPr>
            <p:txBody>
              <a:bodyPr wrap="none">
                <a:spAutoFit/>
              </a:bodyPr>
              <a:lstStyle/>
              <a:p>
                <a:r>
                  <a:rPr lang="en-GB" sz="1400" b="1" dirty="0"/>
                  <a:t>Oppression</a:t>
                </a:r>
              </a:p>
            </p:txBody>
          </p:sp>
          <p:sp>
            <p:nvSpPr>
              <p:cNvPr id="330" name="Rectangle 329"/>
              <p:cNvSpPr/>
              <p:nvPr/>
            </p:nvSpPr>
            <p:spPr>
              <a:xfrm>
                <a:off x="7424107" y="3503800"/>
                <a:ext cx="901209" cy="322845"/>
              </a:xfrm>
              <a:prstGeom prst="rect">
                <a:avLst/>
              </a:prstGeom>
            </p:spPr>
            <p:txBody>
              <a:bodyPr wrap="none">
                <a:spAutoFit/>
              </a:bodyPr>
              <a:lstStyle/>
              <a:p>
                <a:pPr>
                  <a:lnSpc>
                    <a:spcPct val="107000"/>
                  </a:lnSpc>
                  <a:spcAft>
                    <a:spcPts val="0"/>
                  </a:spcAft>
                </a:pPr>
                <a:r>
                  <a:rPr lang="en-GB" sz="1400" b="1" dirty="0"/>
                  <a:t>Authority</a:t>
                </a:r>
              </a:p>
            </p:txBody>
          </p:sp>
          <p:sp>
            <p:nvSpPr>
              <p:cNvPr id="331" name="Rectangle 330"/>
              <p:cNvSpPr/>
              <p:nvPr/>
            </p:nvSpPr>
            <p:spPr>
              <a:xfrm>
                <a:off x="8066948" y="3423884"/>
                <a:ext cx="1168910" cy="322845"/>
              </a:xfrm>
              <a:prstGeom prst="rect">
                <a:avLst/>
              </a:prstGeom>
            </p:spPr>
            <p:txBody>
              <a:bodyPr wrap="none">
                <a:spAutoFit/>
              </a:bodyPr>
              <a:lstStyle/>
              <a:p>
                <a:pPr>
                  <a:lnSpc>
                    <a:spcPct val="107000"/>
                  </a:lnSpc>
                  <a:spcAft>
                    <a:spcPts val="0"/>
                  </a:spcAft>
                </a:pPr>
                <a:r>
                  <a:rPr lang="en-GB" sz="1400" b="1" dirty="0"/>
                  <a:t>Consequence</a:t>
                </a:r>
              </a:p>
            </p:txBody>
          </p:sp>
          <p:sp>
            <p:nvSpPr>
              <p:cNvPr id="332" name="Rectangle 331"/>
              <p:cNvSpPr/>
              <p:nvPr/>
            </p:nvSpPr>
            <p:spPr>
              <a:xfrm>
                <a:off x="7855259" y="3753847"/>
                <a:ext cx="874920" cy="322845"/>
              </a:xfrm>
              <a:prstGeom prst="rect">
                <a:avLst/>
              </a:prstGeom>
            </p:spPr>
            <p:txBody>
              <a:bodyPr wrap="none">
                <a:spAutoFit/>
              </a:bodyPr>
              <a:lstStyle/>
              <a:p>
                <a:pPr>
                  <a:lnSpc>
                    <a:spcPct val="107000"/>
                  </a:lnSpc>
                  <a:spcAft>
                    <a:spcPts val="0"/>
                  </a:spcAft>
                </a:pPr>
                <a:r>
                  <a:rPr lang="en-GB" sz="1400" b="1" dirty="0"/>
                  <a:t>Insinuate</a:t>
                </a:r>
              </a:p>
            </p:txBody>
          </p:sp>
          <p:sp>
            <p:nvSpPr>
              <p:cNvPr id="333" name="Rectangle 332"/>
              <p:cNvSpPr/>
              <p:nvPr/>
            </p:nvSpPr>
            <p:spPr>
              <a:xfrm>
                <a:off x="7898335" y="3913679"/>
                <a:ext cx="1009572" cy="322845"/>
              </a:xfrm>
              <a:prstGeom prst="rect">
                <a:avLst/>
              </a:prstGeom>
            </p:spPr>
            <p:txBody>
              <a:bodyPr wrap="none">
                <a:spAutoFit/>
              </a:bodyPr>
              <a:lstStyle/>
              <a:p>
                <a:pPr>
                  <a:lnSpc>
                    <a:spcPct val="107000"/>
                  </a:lnSpc>
                  <a:spcAft>
                    <a:spcPts val="0"/>
                  </a:spcAft>
                </a:pPr>
                <a:r>
                  <a:rPr lang="en-GB" sz="1400" b="1" dirty="0"/>
                  <a:t>Legitimate </a:t>
                </a:r>
              </a:p>
            </p:txBody>
          </p:sp>
          <p:sp>
            <p:nvSpPr>
              <p:cNvPr id="334" name="Rectangle 333"/>
              <p:cNvSpPr/>
              <p:nvPr/>
            </p:nvSpPr>
            <p:spPr>
              <a:xfrm>
                <a:off x="8676663" y="3573086"/>
                <a:ext cx="1043555" cy="307777"/>
              </a:xfrm>
              <a:prstGeom prst="rect">
                <a:avLst/>
              </a:prstGeom>
            </p:spPr>
            <p:txBody>
              <a:bodyPr wrap="none">
                <a:spAutoFit/>
              </a:bodyPr>
              <a:lstStyle/>
              <a:p>
                <a:r>
                  <a:rPr lang="en-GB" sz="1400" b="1" dirty="0"/>
                  <a:t>Perspective</a:t>
                </a:r>
              </a:p>
            </p:txBody>
          </p:sp>
          <p:sp>
            <p:nvSpPr>
              <p:cNvPr id="335" name="Rectangle 334"/>
              <p:cNvSpPr/>
              <p:nvPr/>
            </p:nvSpPr>
            <p:spPr>
              <a:xfrm>
                <a:off x="9050972" y="3734586"/>
                <a:ext cx="967509" cy="322845"/>
              </a:xfrm>
              <a:prstGeom prst="rect">
                <a:avLst/>
              </a:prstGeom>
            </p:spPr>
            <p:txBody>
              <a:bodyPr wrap="none">
                <a:spAutoFit/>
              </a:bodyPr>
              <a:lstStyle/>
              <a:p>
                <a:pPr>
                  <a:lnSpc>
                    <a:spcPct val="107000"/>
                  </a:lnSpc>
                  <a:spcAft>
                    <a:spcPts val="0"/>
                  </a:spcAft>
                </a:pPr>
                <a:r>
                  <a:rPr lang="en-GB" sz="1400" b="1" dirty="0"/>
                  <a:t>Inevitable </a:t>
                </a:r>
              </a:p>
            </p:txBody>
          </p:sp>
          <p:sp>
            <p:nvSpPr>
              <p:cNvPr id="336" name="Rectangle 335"/>
              <p:cNvSpPr/>
              <p:nvPr/>
            </p:nvSpPr>
            <p:spPr>
              <a:xfrm>
                <a:off x="8894504" y="3960240"/>
                <a:ext cx="1123384" cy="322845"/>
              </a:xfrm>
              <a:prstGeom prst="rect">
                <a:avLst/>
              </a:prstGeom>
            </p:spPr>
            <p:txBody>
              <a:bodyPr wrap="none">
                <a:spAutoFit/>
              </a:bodyPr>
              <a:lstStyle/>
              <a:p>
                <a:pPr>
                  <a:lnSpc>
                    <a:spcPct val="107000"/>
                  </a:lnSpc>
                  <a:spcAft>
                    <a:spcPts val="0"/>
                  </a:spcAft>
                </a:pPr>
                <a:r>
                  <a:rPr lang="en-GB" sz="1400" b="1" dirty="0"/>
                  <a:t>Discriminate</a:t>
                </a:r>
              </a:p>
            </p:txBody>
          </p:sp>
          <p:sp>
            <p:nvSpPr>
              <p:cNvPr id="337" name="Rectangle 336"/>
              <p:cNvSpPr/>
              <p:nvPr/>
            </p:nvSpPr>
            <p:spPr>
              <a:xfrm>
                <a:off x="8393622" y="4412492"/>
                <a:ext cx="512704" cy="322845"/>
              </a:xfrm>
              <a:prstGeom prst="rect">
                <a:avLst/>
              </a:prstGeom>
            </p:spPr>
            <p:txBody>
              <a:bodyPr wrap="none">
                <a:spAutoFit/>
              </a:bodyPr>
              <a:lstStyle/>
              <a:p>
                <a:pPr>
                  <a:lnSpc>
                    <a:spcPct val="107000"/>
                  </a:lnSpc>
                  <a:spcAft>
                    <a:spcPts val="0"/>
                  </a:spcAft>
                </a:pPr>
                <a:r>
                  <a:rPr lang="en-GB" sz="1400" b="1" dirty="0"/>
                  <a:t>Elite</a:t>
                </a:r>
              </a:p>
            </p:txBody>
          </p:sp>
          <p:sp>
            <p:nvSpPr>
              <p:cNvPr id="338" name="Rectangle 337"/>
              <p:cNvSpPr/>
              <p:nvPr/>
            </p:nvSpPr>
            <p:spPr>
              <a:xfrm>
                <a:off x="8571214" y="4184183"/>
                <a:ext cx="1194173" cy="322845"/>
              </a:xfrm>
              <a:prstGeom prst="rect">
                <a:avLst/>
              </a:prstGeom>
            </p:spPr>
            <p:txBody>
              <a:bodyPr wrap="none">
                <a:spAutoFit/>
              </a:bodyPr>
              <a:lstStyle/>
              <a:p>
                <a:pPr>
                  <a:lnSpc>
                    <a:spcPct val="107000"/>
                  </a:lnSpc>
                  <a:spcAft>
                    <a:spcPts val="0"/>
                  </a:spcAft>
                </a:pPr>
                <a:r>
                  <a:rPr lang="en-GB" sz="1400" b="1" dirty="0"/>
                  <a:t>Contextualize</a:t>
                </a:r>
              </a:p>
            </p:txBody>
          </p:sp>
          <p:sp>
            <p:nvSpPr>
              <p:cNvPr id="339" name="Rectangle 338"/>
              <p:cNvSpPr/>
              <p:nvPr/>
            </p:nvSpPr>
            <p:spPr>
              <a:xfrm>
                <a:off x="8907376" y="4516750"/>
                <a:ext cx="938590" cy="322845"/>
              </a:xfrm>
              <a:prstGeom prst="rect">
                <a:avLst/>
              </a:prstGeom>
            </p:spPr>
            <p:txBody>
              <a:bodyPr wrap="none">
                <a:spAutoFit/>
              </a:bodyPr>
              <a:lstStyle/>
              <a:p>
                <a:pPr>
                  <a:lnSpc>
                    <a:spcPct val="107000"/>
                  </a:lnSpc>
                  <a:spcAft>
                    <a:spcPts val="0"/>
                  </a:spcAft>
                </a:pPr>
                <a:r>
                  <a:rPr lang="en-GB" sz="1400" b="1" dirty="0"/>
                  <a:t>Symbolize</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40" name="Rectangle 339"/>
              <p:cNvSpPr/>
              <p:nvPr/>
            </p:nvSpPr>
            <p:spPr>
              <a:xfrm>
                <a:off x="8740478" y="4736286"/>
                <a:ext cx="872098" cy="322845"/>
              </a:xfrm>
              <a:prstGeom prst="rect">
                <a:avLst/>
              </a:prstGeom>
            </p:spPr>
            <p:txBody>
              <a:bodyPr wrap="none">
                <a:spAutoFit/>
              </a:bodyPr>
              <a:lstStyle/>
              <a:p>
                <a:pPr>
                  <a:lnSpc>
                    <a:spcPct val="107000"/>
                  </a:lnSpc>
                  <a:spcAft>
                    <a:spcPts val="0"/>
                  </a:spcAft>
                </a:pPr>
                <a:r>
                  <a:rPr lang="en-GB" sz="1400" b="1" dirty="0"/>
                  <a:t>Persuade</a:t>
                </a:r>
              </a:p>
            </p:txBody>
          </p:sp>
          <p:sp>
            <p:nvSpPr>
              <p:cNvPr id="341" name="Rectangle 340"/>
              <p:cNvSpPr/>
              <p:nvPr/>
            </p:nvSpPr>
            <p:spPr>
              <a:xfrm>
                <a:off x="5759433" y="3678731"/>
                <a:ext cx="929357" cy="307777"/>
              </a:xfrm>
              <a:prstGeom prst="rect">
                <a:avLst/>
              </a:prstGeom>
            </p:spPr>
            <p:txBody>
              <a:bodyPr wrap="none">
                <a:spAutoFit/>
              </a:bodyPr>
              <a:lstStyle/>
              <a:p>
                <a:r>
                  <a:rPr lang="en-GB" sz="1400" b="1" dirty="0"/>
                  <a:t>Prototype</a:t>
                </a:r>
              </a:p>
            </p:txBody>
          </p:sp>
          <p:sp>
            <p:nvSpPr>
              <p:cNvPr id="342" name="Rectangle 341"/>
              <p:cNvSpPr/>
              <p:nvPr/>
            </p:nvSpPr>
            <p:spPr>
              <a:xfrm>
                <a:off x="4180824" y="4336354"/>
                <a:ext cx="1159292" cy="307777"/>
              </a:xfrm>
              <a:prstGeom prst="rect">
                <a:avLst/>
              </a:prstGeom>
            </p:spPr>
            <p:txBody>
              <a:bodyPr wrap="none">
                <a:spAutoFit/>
              </a:bodyPr>
              <a:lstStyle/>
              <a:p>
                <a:r>
                  <a:rPr lang="en-GB" sz="1400" b="1" dirty="0"/>
                  <a:t>Functionality</a:t>
                </a:r>
              </a:p>
            </p:txBody>
          </p:sp>
          <p:sp>
            <p:nvSpPr>
              <p:cNvPr id="343" name="Rectangle 342"/>
              <p:cNvSpPr/>
              <p:nvPr/>
            </p:nvSpPr>
            <p:spPr>
              <a:xfrm>
                <a:off x="5008468" y="4090237"/>
                <a:ext cx="1287853" cy="307777"/>
              </a:xfrm>
              <a:prstGeom prst="rect">
                <a:avLst/>
              </a:prstGeom>
            </p:spPr>
            <p:txBody>
              <a:bodyPr wrap="none">
                <a:spAutoFit/>
              </a:bodyPr>
              <a:lstStyle/>
              <a:p>
                <a:r>
                  <a:rPr lang="en-GB" sz="1400" b="1" dirty="0"/>
                  <a:t>Manufacturing</a:t>
                </a:r>
              </a:p>
            </p:txBody>
          </p:sp>
          <p:sp>
            <p:nvSpPr>
              <p:cNvPr id="344" name="Rectangle 343"/>
              <p:cNvSpPr/>
              <p:nvPr/>
            </p:nvSpPr>
            <p:spPr>
              <a:xfrm>
                <a:off x="5021554" y="4522622"/>
                <a:ext cx="958339" cy="307777"/>
              </a:xfrm>
              <a:prstGeom prst="rect">
                <a:avLst/>
              </a:prstGeom>
            </p:spPr>
            <p:txBody>
              <a:bodyPr wrap="none">
                <a:spAutoFit/>
              </a:bodyPr>
              <a:lstStyle/>
              <a:p>
                <a:r>
                  <a:rPr lang="en-GB" sz="1400" b="1" dirty="0"/>
                  <a:t>Properties</a:t>
                </a:r>
              </a:p>
            </p:txBody>
          </p:sp>
          <p:sp>
            <p:nvSpPr>
              <p:cNvPr id="345" name="Rectangle 344"/>
              <p:cNvSpPr/>
              <p:nvPr/>
            </p:nvSpPr>
            <p:spPr>
              <a:xfrm>
                <a:off x="4176754" y="4080656"/>
                <a:ext cx="809965" cy="307777"/>
              </a:xfrm>
              <a:prstGeom prst="rect">
                <a:avLst/>
              </a:prstGeom>
            </p:spPr>
            <p:txBody>
              <a:bodyPr wrap="none">
                <a:spAutoFit/>
              </a:bodyPr>
              <a:lstStyle/>
              <a:p>
                <a:r>
                  <a:rPr lang="en-GB" sz="1400" b="1" dirty="0"/>
                  <a:t>Iterative</a:t>
                </a:r>
              </a:p>
            </p:txBody>
          </p:sp>
          <p:sp>
            <p:nvSpPr>
              <p:cNvPr id="346" name="Rectangle 345"/>
              <p:cNvSpPr/>
              <p:nvPr/>
            </p:nvSpPr>
            <p:spPr>
              <a:xfrm>
                <a:off x="4368162" y="4743625"/>
                <a:ext cx="865750" cy="307777"/>
              </a:xfrm>
              <a:prstGeom prst="rect">
                <a:avLst/>
              </a:prstGeom>
            </p:spPr>
            <p:txBody>
              <a:bodyPr wrap="none">
                <a:spAutoFit/>
              </a:bodyPr>
              <a:lstStyle/>
              <a:p>
                <a:r>
                  <a:rPr lang="en-GB" sz="1400" b="1" dirty="0"/>
                  <a:t>Fabricate</a:t>
                </a:r>
              </a:p>
            </p:txBody>
          </p:sp>
          <p:sp>
            <p:nvSpPr>
              <p:cNvPr id="347" name="Rectangle 346"/>
              <p:cNvSpPr/>
              <p:nvPr/>
            </p:nvSpPr>
            <p:spPr>
              <a:xfrm>
                <a:off x="4551822" y="4931430"/>
                <a:ext cx="1078950" cy="307777"/>
              </a:xfrm>
              <a:prstGeom prst="rect">
                <a:avLst/>
              </a:prstGeom>
            </p:spPr>
            <p:txBody>
              <a:bodyPr wrap="none">
                <a:spAutoFit/>
              </a:bodyPr>
              <a:lstStyle/>
              <a:p>
                <a:r>
                  <a:rPr lang="en-GB" sz="1400" b="1" dirty="0"/>
                  <a:t>Automation</a:t>
                </a:r>
              </a:p>
            </p:txBody>
          </p:sp>
          <p:sp>
            <p:nvSpPr>
              <p:cNvPr id="348" name="Rectangle 347"/>
              <p:cNvSpPr/>
              <p:nvPr/>
            </p:nvSpPr>
            <p:spPr>
              <a:xfrm>
                <a:off x="4900462" y="3857209"/>
                <a:ext cx="955711" cy="307777"/>
              </a:xfrm>
              <a:prstGeom prst="rect">
                <a:avLst/>
              </a:prstGeom>
            </p:spPr>
            <p:txBody>
              <a:bodyPr wrap="none">
                <a:spAutoFit/>
              </a:bodyPr>
              <a:lstStyle/>
              <a:p>
                <a:pPr>
                  <a:spcAft>
                    <a:spcPts val="0"/>
                  </a:spcAft>
                </a:pPr>
                <a:r>
                  <a:rPr lang="en-GB" sz="1400" b="1" dirty="0"/>
                  <a:t>Aesthetics</a:t>
                </a:r>
              </a:p>
            </p:txBody>
          </p:sp>
          <p:cxnSp>
            <p:nvCxnSpPr>
              <p:cNvPr id="349" name="Straight Connector 348">
                <a:extLst>
                  <a:ext uri="{FF2B5EF4-FFF2-40B4-BE49-F238E27FC236}">
                    <a16:creationId xmlns:a16="http://schemas.microsoft.com/office/drawing/2014/main" id="{03E99357-056C-43D8-AC66-C080E3E1A03D}"/>
                  </a:ext>
                </a:extLst>
              </p:cNvPr>
              <p:cNvCxnSpPr>
                <a:cxnSpLocks/>
              </p:cNvCxnSpPr>
              <p:nvPr/>
            </p:nvCxnSpPr>
            <p:spPr>
              <a:xfrm>
                <a:off x="5528542" y="757598"/>
                <a:ext cx="1564367" cy="2609097"/>
              </a:xfrm>
              <a:prstGeom prst="line">
                <a:avLst/>
              </a:prstGeom>
            </p:spPr>
            <p:style>
              <a:lnRef idx="1">
                <a:schemeClr val="dk1"/>
              </a:lnRef>
              <a:fillRef idx="0">
                <a:schemeClr val="dk1"/>
              </a:fillRef>
              <a:effectRef idx="0">
                <a:schemeClr val="dk1"/>
              </a:effectRef>
              <a:fontRef idx="minor">
                <a:schemeClr val="tx1"/>
              </a:fontRef>
            </p:style>
          </p:cxnSp>
          <p:cxnSp>
            <p:nvCxnSpPr>
              <p:cNvPr id="350" name="Straight Connector 349">
                <a:extLst>
                  <a:ext uri="{FF2B5EF4-FFF2-40B4-BE49-F238E27FC236}">
                    <a16:creationId xmlns:a16="http://schemas.microsoft.com/office/drawing/2014/main" id="{F3BB02F0-19B0-4504-A45C-F4D6A6A7ABCD}"/>
                  </a:ext>
                </a:extLst>
              </p:cNvPr>
              <p:cNvCxnSpPr>
                <a:cxnSpLocks/>
              </p:cNvCxnSpPr>
              <p:nvPr/>
            </p:nvCxnSpPr>
            <p:spPr>
              <a:xfrm>
                <a:off x="4208537" y="2225101"/>
                <a:ext cx="2861638" cy="1095886"/>
              </a:xfrm>
              <a:prstGeom prst="line">
                <a:avLst/>
              </a:prstGeom>
            </p:spPr>
            <p:style>
              <a:lnRef idx="1">
                <a:schemeClr val="dk1"/>
              </a:lnRef>
              <a:fillRef idx="0">
                <a:schemeClr val="dk1"/>
              </a:fillRef>
              <a:effectRef idx="0">
                <a:schemeClr val="dk1"/>
              </a:effectRef>
              <a:fontRef idx="minor">
                <a:schemeClr val="tx1"/>
              </a:fontRef>
            </p:style>
          </p:cxnSp>
          <p:cxnSp>
            <p:nvCxnSpPr>
              <p:cNvPr id="351" name="Straight Connector 350">
                <a:extLst>
                  <a:ext uri="{FF2B5EF4-FFF2-40B4-BE49-F238E27FC236}">
                    <a16:creationId xmlns:a16="http://schemas.microsoft.com/office/drawing/2014/main" id="{453813DC-02B6-4615-98E5-E7752FF55B0E}"/>
                  </a:ext>
                </a:extLst>
              </p:cNvPr>
              <p:cNvCxnSpPr/>
              <p:nvPr/>
            </p:nvCxnSpPr>
            <p:spPr>
              <a:xfrm flipV="1">
                <a:off x="7067909" y="296132"/>
                <a:ext cx="517565" cy="3032458"/>
              </a:xfrm>
              <a:prstGeom prst="line">
                <a:avLst/>
              </a:prstGeom>
            </p:spPr>
            <p:style>
              <a:lnRef idx="1">
                <a:schemeClr val="dk1"/>
              </a:lnRef>
              <a:fillRef idx="0">
                <a:schemeClr val="dk1"/>
              </a:fillRef>
              <a:effectRef idx="0">
                <a:schemeClr val="dk1"/>
              </a:effectRef>
              <a:fontRef idx="minor">
                <a:schemeClr val="tx1"/>
              </a:fontRef>
            </p:style>
          </p:cxnSp>
          <p:cxnSp>
            <p:nvCxnSpPr>
              <p:cNvPr id="352" name="Straight Connector 351">
                <a:extLst>
                  <a:ext uri="{FF2B5EF4-FFF2-40B4-BE49-F238E27FC236}">
                    <a16:creationId xmlns:a16="http://schemas.microsoft.com/office/drawing/2014/main" id="{CDD5F8C8-79F2-45B0-80FB-199D06B72B07}"/>
                  </a:ext>
                </a:extLst>
              </p:cNvPr>
              <p:cNvCxnSpPr>
                <a:cxnSpLocks/>
              </p:cNvCxnSpPr>
              <p:nvPr/>
            </p:nvCxnSpPr>
            <p:spPr>
              <a:xfrm flipV="1">
                <a:off x="7092909" y="1562695"/>
                <a:ext cx="2497263" cy="1773008"/>
              </a:xfrm>
              <a:prstGeom prst="line">
                <a:avLst/>
              </a:prstGeom>
            </p:spPr>
            <p:style>
              <a:lnRef idx="1">
                <a:schemeClr val="dk1"/>
              </a:lnRef>
              <a:fillRef idx="0">
                <a:schemeClr val="dk1"/>
              </a:fillRef>
              <a:effectRef idx="0">
                <a:schemeClr val="dk1"/>
              </a:effectRef>
              <a:fontRef idx="minor">
                <a:schemeClr val="tx1"/>
              </a:fontRef>
            </p:style>
          </p:cxnSp>
          <p:cxnSp>
            <p:nvCxnSpPr>
              <p:cNvPr id="353" name="Straight Connector 352">
                <a:extLst>
                  <a:ext uri="{FF2B5EF4-FFF2-40B4-BE49-F238E27FC236}">
                    <a16:creationId xmlns:a16="http://schemas.microsoft.com/office/drawing/2014/main" id="{151AD38F-3A0E-4692-BBB8-BD0E3976C191}"/>
                  </a:ext>
                </a:extLst>
              </p:cNvPr>
              <p:cNvCxnSpPr>
                <a:cxnSpLocks/>
              </p:cNvCxnSpPr>
              <p:nvPr/>
            </p:nvCxnSpPr>
            <p:spPr>
              <a:xfrm>
                <a:off x="7096030" y="3309508"/>
                <a:ext cx="3021157" cy="264572"/>
              </a:xfrm>
              <a:prstGeom prst="line">
                <a:avLst/>
              </a:prstGeom>
            </p:spPr>
            <p:style>
              <a:lnRef idx="1">
                <a:schemeClr val="dk1"/>
              </a:lnRef>
              <a:fillRef idx="0">
                <a:schemeClr val="dk1"/>
              </a:fillRef>
              <a:effectRef idx="0">
                <a:schemeClr val="dk1"/>
              </a:effectRef>
              <a:fontRef idx="minor">
                <a:schemeClr val="tx1"/>
              </a:fontRef>
            </p:style>
          </p:cxnSp>
          <p:cxnSp>
            <p:nvCxnSpPr>
              <p:cNvPr id="354" name="Straight Connector 353">
                <a:extLst>
                  <a:ext uri="{FF2B5EF4-FFF2-40B4-BE49-F238E27FC236}">
                    <a16:creationId xmlns:a16="http://schemas.microsoft.com/office/drawing/2014/main" id="{6F48B153-D509-4A54-AABF-CD9C0EA16D22}"/>
                  </a:ext>
                </a:extLst>
              </p:cNvPr>
              <p:cNvCxnSpPr>
                <a:cxnSpLocks/>
                <a:endCxn id="288" idx="5"/>
              </p:cNvCxnSpPr>
              <p:nvPr/>
            </p:nvCxnSpPr>
            <p:spPr>
              <a:xfrm>
                <a:off x="7092909" y="3321903"/>
                <a:ext cx="2166815" cy="2226100"/>
              </a:xfrm>
              <a:prstGeom prst="line">
                <a:avLst/>
              </a:prstGeom>
            </p:spPr>
            <p:style>
              <a:lnRef idx="1">
                <a:schemeClr val="dk1"/>
              </a:lnRef>
              <a:fillRef idx="0">
                <a:schemeClr val="dk1"/>
              </a:fillRef>
              <a:effectRef idx="0">
                <a:schemeClr val="dk1"/>
              </a:effectRef>
              <a:fontRef idx="minor">
                <a:schemeClr val="tx1"/>
              </a:fontRef>
            </p:style>
          </p:cxnSp>
          <p:cxnSp>
            <p:nvCxnSpPr>
              <p:cNvPr id="355" name="Straight Connector 354">
                <a:extLst>
                  <a:ext uri="{FF2B5EF4-FFF2-40B4-BE49-F238E27FC236}">
                    <a16:creationId xmlns:a16="http://schemas.microsoft.com/office/drawing/2014/main" id="{E5C3DBB0-42EC-425F-A016-97A7633AF962}"/>
                  </a:ext>
                </a:extLst>
              </p:cNvPr>
              <p:cNvCxnSpPr>
                <a:cxnSpLocks/>
                <a:endCxn id="288" idx="4"/>
              </p:cNvCxnSpPr>
              <p:nvPr/>
            </p:nvCxnSpPr>
            <p:spPr>
              <a:xfrm flipH="1">
                <a:off x="7071980" y="3342336"/>
                <a:ext cx="25830" cy="3110356"/>
              </a:xfrm>
              <a:prstGeom prst="line">
                <a:avLst/>
              </a:prstGeom>
            </p:spPr>
            <p:style>
              <a:lnRef idx="1">
                <a:schemeClr val="dk1"/>
              </a:lnRef>
              <a:fillRef idx="0">
                <a:schemeClr val="dk1"/>
              </a:fillRef>
              <a:effectRef idx="0">
                <a:schemeClr val="dk1"/>
              </a:effectRef>
              <a:fontRef idx="minor">
                <a:schemeClr val="tx1"/>
              </a:fontRef>
            </p:style>
          </p:cxnSp>
          <p:cxnSp>
            <p:nvCxnSpPr>
              <p:cNvPr id="356" name="Straight Connector 355">
                <a:extLst>
                  <a:ext uri="{FF2B5EF4-FFF2-40B4-BE49-F238E27FC236}">
                    <a16:creationId xmlns:a16="http://schemas.microsoft.com/office/drawing/2014/main" id="{BD5C23BC-786D-43E5-8C02-BD1639EA7620}"/>
                  </a:ext>
                </a:extLst>
              </p:cNvPr>
              <p:cNvCxnSpPr>
                <a:cxnSpLocks/>
              </p:cNvCxnSpPr>
              <p:nvPr/>
            </p:nvCxnSpPr>
            <p:spPr>
              <a:xfrm flipH="1">
                <a:off x="5084464" y="3334511"/>
                <a:ext cx="2021211" cy="2329870"/>
              </a:xfrm>
              <a:prstGeom prst="line">
                <a:avLst/>
              </a:prstGeom>
            </p:spPr>
            <p:style>
              <a:lnRef idx="1">
                <a:schemeClr val="dk1"/>
              </a:lnRef>
              <a:fillRef idx="0">
                <a:schemeClr val="dk1"/>
              </a:fillRef>
              <a:effectRef idx="0">
                <a:schemeClr val="dk1"/>
              </a:effectRef>
              <a:fontRef idx="minor">
                <a:schemeClr val="tx1"/>
              </a:fontRef>
            </p:style>
          </p:cxnSp>
          <p:sp>
            <p:nvSpPr>
              <p:cNvPr id="357" name="Rectangle 356">
                <a:extLst>
                  <a:ext uri="{FF2B5EF4-FFF2-40B4-BE49-F238E27FC236}">
                    <a16:creationId xmlns:a16="http://schemas.microsoft.com/office/drawing/2014/main" id="{738FA87F-FDB5-46D0-9834-0FAFC596A8CF}"/>
                  </a:ext>
                </a:extLst>
              </p:cNvPr>
              <p:cNvSpPr/>
              <p:nvPr/>
            </p:nvSpPr>
            <p:spPr>
              <a:xfrm>
                <a:off x="4669234" y="2120157"/>
                <a:ext cx="876202" cy="312650"/>
              </a:xfrm>
              <a:prstGeom prst="rect">
                <a:avLst/>
              </a:prstGeom>
            </p:spPr>
            <p:txBody>
              <a:bodyPr wrap="none">
                <a:spAutoFit/>
              </a:bodyPr>
              <a:lstStyle/>
              <a:p>
                <a:pPr>
                  <a:lnSpc>
                    <a:spcPct val="107000"/>
                  </a:lnSpc>
                  <a:spcAft>
                    <a:spcPts val="0"/>
                  </a:spcAf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Influence</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58" name="TextBox 357">
                <a:extLst>
                  <a:ext uri="{FF2B5EF4-FFF2-40B4-BE49-F238E27FC236}">
                    <a16:creationId xmlns:a16="http://schemas.microsoft.com/office/drawing/2014/main" id="{7FB241C6-3FB2-4B17-962F-AE2252D39EFF}"/>
                  </a:ext>
                </a:extLst>
              </p:cNvPr>
              <p:cNvSpPr txBox="1"/>
              <p:nvPr/>
            </p:nvSpPr>
            <p:spPr>
              <a:xfrm rot="1920698">
                <a:off x="8475962" y="489816"/>
                <a:ext cx="1015408" cy="307777"/>
              </a:xfrm>
              <a:prstGeom prst="rect">
                <a:avLst/>
              </a:prstGeom>
              <a:noFill/>
            </p:spPr>
            <p:txBody>
              <a:bodyPr wrap="square" rtlCol="0">
                <a:spAutoFit/>
              </a:bodyPr>
              <a:lstStyle/>
              <a:p>
                <a:r>
                  <a:rPr lang="en-GB" sz="1400" b="1" dirty="0">
                    <a:latin typeface="Georgia" panose="02040502050405020303" pitchFamily="18" charset="0"/>
                  </a:rPr>
                  <a:t>Science</a:t>
                </a:r>
              </a:p>
            </p:txBody>
          </p:sp>
          <p:sp>
            <p:nvSpPr>
              <p:cNvPr id="359" name="TextBox 358">
                <a:extLst>
                  <a:ext uri="{FF2B5EF4-FFF2-40B4-BE49-F238E27FC236}">
                    <a16:creationId xmlns:a16="http://schemas.microsoft.com/office/drawing/2014/main" id="{6618B65F-E109-4E6F-BCA7-F6C351E1CC68}"/>
                  </a:ext>
                </a:extLst>
              </p:cNvPr>
              <p:cNvSpPr txBox="1"/>
              <p:nvPr/>
            </p:nvSpPr>
            <p:spPr>
              <a:xfrm rot="4603453">
                <a:off x="9804054" y="2535512"/>
                <a:ext cx="1015408" cy="307777"/>
              </a:xfrm>
              <a:prstGeom prst="rect">
                <a:avLst/>
              </a:prstGeom>
              <a:noFill/>
            </p:spPr>
            <p:txBody>
              <a:bodyPr wrap="square" rtlCol="0">
                <a:spAutoFit/>
              </a:bodyPr>
              <a:lstStyle/>
              <a:p>
                <a:r>
                  <a:rPr lang="en-GB" sz="1400" b="1" dirty="0">
                    <a:latin typeface="Georgia" panose="02040502050405020303" pitchFamily="18" charset="0"/>
                  </a:rPr>
                  <a:t>Drama</a:t>
                </a:r>
              </a:p>
            </p:txBody>
          </p:sp>
          <p:sp>
            <p:nvSpPr>
              <p:cNvPr id="360" name="TextBox 359">
                <a:extLst>
                  <a:ext uri="{FF2B5EF4-FFF2-40B4-BE49-F238E27FC236}">
                    <a16:creationId xmlns:a16="http://schemas.microsoft.com/office/drawing/2014/main" id="{9A5E4122-3C1C-4940-8F90-19981CD345E2}"/>
                  </a:ext>
                </a:extLst>
              </p:cNvPr>
              <p:cNvSpPr txBox="1"/>
              <p:nvPr/>
            </p:nvSpPr>
            <p:spPr>
              <a:xfrm rot="17563177">
                <a:off x="9506662" y="4532406"/>
                <a:ext cx="1015408" cy="307777"/>
              </a:xfrm>
              <a:prstGeom prst="rect">
                <a:avLst/>
              </a:prstGeom>
              <a:noFill/>
            </p:spPr>
            <p:txBody>
              <a:bodyPr wrap="square" rtlCol="0">
                <a:spAutoFit/>
              </a:bodyPr>
              <a:lstStyle/>
              <a:p>
                <a:r>
                  <a:rPr lang="en-GB" sz="1400" b="1" dirty="0">
                    <a:latin typeface="Georgia" panose="02040502050405020303" pitchFamily="18" charset="0"/>
                  </a:rPr>
                  <a:t>History</a:t>
                </a:r>
              </a:p>
            </p:txBody>
          </p:sp>
          <p:sp>
            <p:nvSpPr>
              <p:cNvPr id="361" name="TextBox 360">
                <a:extLst>
                  <a:ext uri="{FF2B5EF4-FFF2-40B4-BE49-F238E27FC236}">
                    <a16:creationId xmlns:a16="http://schemas.microsoft.com/office/drawing/2014/main" id="{180EAB1A-668B-4C95-8A71-30EC1FC5CA57}"/>
                  </a:ext>
                </a:extLst>
              </p:cNvPr>
              <p:cNvSpPr txBox="1"/>
              <p:nvPr/>
            </p:nvSpPr>
            <p:spPr>
              <a:xfrm rot="20075946">
                <a:off x="7767813" y="6065595"/>
                <a:ext cx="1644326" cy="307777"/>
              </a:xfrm>
              <a:prstGeom prst="rect">
                <a:avLst/>
              </a:prstGeom>
              <a:noFill/>
            </p:spPr>
            <p:txBody>
              <a:bodyPr wrap="square" rtlCol="0">
                <a:spAutoFit/>
              </a:bodyPr>
              <a:lstStyle/>
              <a:p>
                <a:r>
                  <a:rPr lang="en-GB" sz="1400" b="1" dirty="0">
                    <a:latin typeface="Georgia" panose="02040502050405020303" pitchFamily="18" charset="0"/>
                  </a:rPr>
                  <a:t>Geography</a:t>
                </a:r>
              </a:p>
            </p:txBody>
          </p:sp>
          <p:sp>
            <p:nvSpPr>
              <p:cNvPr id="362" name="TextBox 361">
                <a:extLst>
                  <a:ext uri="{FF2B5EF4-FFF2-40B4-BE49-F238E27FC236}">
                    <a16:creationId xmlns:a16="http://schemas.microsoft.com/office/drawing/2014/main" id="{A4E026A9-2E6E-43A1-8DD8-C87AD18E2975}"/>
                  </a:ext>
                </a:extLst>
              </p:cNvPr>
              <p:cNvSpPr txBox="1"/>
              <p:nvPr/>
            </p:nvSpPr>
            <p:spPr>
              <a:xfrm rot="3433629">
                <a:off x="3205844" y="4951817"/>
                <a:ext cx="2178260" cy="307777"/>
              </a:xfrm>
              <a:prstGeom prst="rect">
                <a:avLst/>
              </a:prstGeom>
              <a:noFill/>
            </p:spPr>
            <p:txBody>
              <a:bodyPr wrap="square" rtlCol="0">
                <a:spAutoFit/>
              </a:bodyPr>
              <a:lstStyle/>
              <a:p>
                <a:r>
                  <a:rPr lang="en-GB" sz="1400" b="1" dirty="0">
                    <a:latin typeface="Georgia" panose="02040502050405020303" pitchFamily="18" charset="0"/>
                  </a:rPr>
                  <a:t>Design Technology</a:t>
                </a:r>
              </a:p>
            </p:txBody>
          </p:sp>
          <p:sp>
            <p:nvSpPr>
              <p:cNvPr id="363" name="TextBox 362">
                <a:extLst>
                  <a:ext uri="{FF2B5EF4-FFF2-40B4-BE49-F238E27FC236}">
                    <a16:creationId xmlns:a16="http://schemas.microsoft.com/office/drawing/2014/main" id="{809EB2FD-77B4-412E-9539-C1648E200431}"/>
                  </a:ext>
                </a:extLst>
              </p:cNvPr>
              <p:cNvSpPr txBox="1"/>
              <p:nvPr/>
            </p:nvSpPr>
            <p:spPr>
              <a:xfrm rot="1469684">
                <a:off x="4804293" y="6340079"/>
                <a:ext cx="2701514" cy="307777"/>
              </a:xfrm>
              <a:prstGeom prst="rect">
                <a:avLst/>
              </a:prstGeom>
              <a:noFill/>
            </p:spPr>
            <p:txBody>
              <a:bodyPr wrap="square" rtlCol="0">
                <a:spAutoFit/>
              </a:bodyPr>
              <a:lstStyle/>
              <a:p>
                <a:r>
                  <a:rPr lang="en-GB" sz="1400" b="1" dirty="0">
                    <a:latin typeface="Georgia" panose="02040502050405020303" pitchFamily="18" charset="0"/>
                  </a:rPr>
                  <a:t>Physical Education</a:t>
                </a:r>
              </a:p>
            </p:txBody>
          </p:sp>
          <p:sp>
            <p:nvSpPr>
              <p:cNvPr id="364" name="TextBox 363">
                <a:extLst>
                  <a:ext uri="{FF2B5EF4-FFF2-40B4-BE49-F238E27FC236}">
                    <a16:creationId xmlns:a16="http://schemas.microsoft.com/office/drawing/2014/main" id="{A488928F-4B1F-457F-9E25-1A3803AF165D}"/>
                  </a:ext>
                </a:extLst>
              </p:cNvPr>
              <p:cNvSpPr txBox="1"/>
              <p:nvPr/>
            </p:nvSpPr>
            <p:spPr>
              <a:xfrm rot="18423422">
                <a:off x="3913342" y="844097"/>
                <a:ext cx="1644326" cy="307777"/>
              </a:xfrm>
              <a:prstGeom prst="rect">
                <a:avLst/>
              </a:prstGeom>
              <a:noFill/>
            </p:spPr>
            <p:txBody>
              <a:bodyPr wrap="square" rtlCol="0">
                <a:spAutoFit/>
              </a:bodyPr>
              <a:lstStyle/>
              <a:p>
                <a:r>
                  <a:rPr lang="en-GB" sz="1400" b="1" dirty="0">
                    <a:latin typeface="Georgia" panose="02040502050405020303" pitchFamily="18" charset="0"/>
                  </a:rPr>
                  <a:t>English</a:t>
                </a:r>
              </a:p>
            </p:txBody>
          </p:sp>
          <p:sp>
            <p:nvSpPr>
              <p:cNvPr id="365" name="TextBox 364">
                <a:extLst>
                  <a:ext uri="{FF2B5EF4-FFF2-40B4-BE49-F238E27FC236}">
                    <a16:creationId xmlns:a16="http://schemas.microsoft.com/office/drawing/2014/main" id="{623CA820-863F-4E3E-861E-6839B5CF3432}"/>
                  </a:ext>
                </a:extLst>
              </p:cNvPr>
              <p:cNvSpPr txBox="1"/>
              <p:nvPr/>
            </p:nvSpPr>
            <p:spPr>
              <a:xfrm rot="16200000">
                <a:off x="2992892" y="2594431"/>
                <a:ext cx="1644326" cy="307777"/>
              </a:xfrm>
              <a:prstGeom prst="rect">
                <a:avLst/>
              </a:prstGeom>
              <a:noFill/>
            </p:spPr>
            <p:txBody>
              <a:bodyPr wrap="square" rtlCol="0">
                <a:spAutoFit/>
              </a:bodyPr>
              <a:lstStyle/>
              <a:p>
                <a:r>
                  <a:rPr lang="en-GB" sz="1400" b="1" dirty="0">
                    <a:latin typeface="Georgia" panose="02040502050405020303" pitchFamily="18" charset="0"/>
                  </a:rPr>
                  <a:t>Art</a:t>
                </a:r>
              </a:p>
            </p:txBody>
          </p:sp>
          <p:sp>
            <p:nvSpPr>
              <p:cNvPr id="366" name="Rectangle 365">
                <a:extLst>
                  <a:ext uri="{FF2B5EF4-FFF2-40B4-BE49-F238E27FC236}">
                    <a16:creationId xmlns:a16="http://schemas.microsoft.com/office/drawing/2014/main" id="{36D7D669-489D-4299-BC39-DA83DB87B604}"/>
                  </a:ext>
                </a:extLst>
              </p:cNvPr>
              <p:cNvSpPr/>
              <p:nvPr/>
            </p:nvSpPr>
            <p:spPr>
              <a:xfrm>
                <a:off x="4987699" y="997986"/>
                <a:ext cx="723531" cy="312650"/>
              </a:xfrm>
              <a:prstGeom prst="rect">
                <a:avLst/>
              </a:prstGeom>
            </p:spPr>
            <p:txBody>
              <a:bodyPr wrap="none">
                <a:spAutoFit/>
              </a:bodyPr>
              <a:lstStyle/>
              <a:p>
                <a:pPr>
                  <a:lnSpc>
                    <a:spcPct val="107000"/>
                  </a:lnSpc>
                  <a:spcAft>
                    <a:spcPts val="0"/>
                  </a:spcAft>
                </a:pPr>
                <a:r>
                  <a:rPr lang="en-GB" sz="1400" b="1" dirty="0">
                    <a:latin typeface="Calibri" panose="020F0502020204030204" pitchFamily="34" charset="0"/>
                    <a:ea typeface="Calibri" panose="020F0502020204030204" pitchFamily="34" charset="0"/>
                    <a:cs typeface="Times New Roman" panose="02020603050405020304" pitchFamily="18" charset="0"/>
                  </a:rPr>
                  <a:t>Severe </a:t>
                </a:r>
              </a:p>
            </p:txBody>
          </p:sp>
          <p:sp>
            <p:nvSpPr>
              <p:cNvPr id="367" name="Rectangle 366">
                <a:extLst>
                  <a:ext uri="{FF2B5EF4-FFF2-40B4-BE49-F238E27FC236}">
                    <a16:creationId xmlns:a16="http://schemas.microsoft.com/office/drawing/2014/main" id="{64CF0174-14CF-4BE6-A5D8-DBA1F53B572A}"/>
                  </a:ext>
                </a:extLst>
              </p:cNvPr>
              <p:cNvSpPr/>
              <p:nvPr/>
            </p:nvSpPr>
            <p:spPr>
              <a:xfrm>
                <a:off x="4677698" y="1273691"/>
                <a:ext cx="627095" cy="307777"/>
              </a:xfrm>
              <a:prstGeom prst="rect">
                <a:avLst/>
              </a:prstGeom>
            </p:spPr>
            <p:txBody>
              <a:bodyPr wrap="none">
                <a:spAutoFit/>
              </a:bodyPr>
              <a:lstStyle/>
              <a:p>
                <a:r>
                  <a:rPr lang="en-GB" sz="1400" b="1" dirty="0">
                    <a:latin typeface="Calibri" panose="020F0502020204030204" pitchFamily="34" charset="0"/>
                    <a:ea typeface="Calibri" panose="020F0502020204030204" pitchFamily="34" charset="0"/>
                    <a:cs typeface="Times New Roman" panose="02020603050405020304" pitchFamily="18" charset="0"/>
                  </a:rPr>
                  <a:t>Chaos</a:t>
                </a:r>
                <a:endParaRPr lang="en-GB" sz="1400" b="1" dirty="0"/>
              </a:p>
            </p:txBody>
          </p:sp>
          <p:sp>
            <p:nvSpPr>
              <p:cNvPr id="368" name="Rectangle 367">
                <a:extLst>
                  <a:ext uri="{FF2B5EF4-FFF2-40B4-BE49-F238E27FC236}">
                    <a16:creationId xmlns:a16="http://schemas.microsoft.com/office/drawing/2014/main" id="{5A24A16E-F8B1-4BE0-856F-4ED8C118853D}"/>
                  </a:ext>
                </a:extLst>
              </p:cNvPr>
              <p:cNvSpPr/>
              <p:nvPr/>
            </p:nvSpPr>
            <p:spPr>
              <a:xfrm>
                <a:off x="5088553" y="1431914"/>
                <a:ext cx="799130" cy="312650"/>
              </a:xfrm>
              <a:prstGeom prst="rect">
                <a:avLst/>
              </a:prstGeom>
            </p:spPr>
            <p:txBody>
              <a:bodyPr wrap="none">
                <a:spAutoFit/>
              </a:bodyPr>
              <a:lstStyle/>
              <a:p>
                <a:pPr>
                  <a:lnSpc>
                    <a:spcPct val="107000"/>
                  </a:lnSpc>
                  <a:spcAft>
                    <a:spcPts val="0"/>
                  </a:spcAft>
                </a:pPr>
                <a:r>
                  <a:rPr lang="en-GB" sz="1400" b="1" dirty="0">
                    <a:latin typeface="Calibri" panose="020F0502020204030204" pitchFamily="34" charset="0"/>
                    <a:ea typeface="Calibri" panose="020F0502020204030204" pitchFamily="34" charset="0"/>
                    <a:cs typeface="Times New Roman" panose="02020603050405020304" pitchFamily="18" charset="0"/>
                  </a:rPr>
                  <a:t>Resolve </a:t>
                </a:r>
              </a:p>
            </p:txBody>
          </p:sp>
          <p:sp>
            <p:nvSpPr>
              <p:cNvPr id="369" name="Rectangle 368">
                <a:extLst>
                  <a:ext uri="{FF2B5EF4-FFF2-40B4-BE49-F238E27FC236}">
                    <a16:creationId xmlns:a16="http://schemas.microsoft.com/office/drawing/2014/main" id="{AE69746B-4F1F-4903-B1EF-23D44E6817A0}"/>
                  </a:ext>
                </a:extLst>
              </p:cNvPr>
              <p:cNvSpPr/>
              <p:nvPr/>
            </p:nvSpPr>
            <p:spPr>
              <a:xfrm>
                <a:off x="4444928" y="1639521"/>
                <a:ext cx="771301" cy="312650"/>
              </a:xfrm>
              <a:prstGeom prst="rect">
                <a:avLst/>
              </a:prstGeom>
            </p:spPr>
            <p:txBody>
              <a:bodyPr wrap="none">
                <a:spAutoFit/>
              </a:bodyPr>
              <a:lstStyle/>
              <a:p>
                <a:pPr>
                  <a:lnSpc>
                    <a:spcPct val="107000"/>
                  </a:lnSpc>
                  <a:spcAft>
                    <a:spcPts val="0"/>
                  </a:spcAft>
                </a:pPr>
                <a:r>
                  <a:rPr lang="en-GB" sz="1400" b="1" dirty="0">
                    <a:latin typeface="Calibri" panose="020F0502020204030204" pitchFamily="34" charset="0"/>
                    <a:ea typeface="Calibri" panose="020F0502020204030204" pitchFamily="34" charset="0"/>
                    <a:cs typeface="Times New Roman" panose="02020603050405020304" pitchFamily="18" charset="0"/>
                  </a:rPr>
                  <a:t>Deceive</a:t>
                </a:r>
              </a:p>
            </p:txBody>
          </p:sp>
          <p:sp>
            <p:nvSpPr>
              <p:cNvPr id="370" name="Rectangle 369">
                <a:extLst>
                  <a:ext uri="{FF2B5EF4-FFF2-40B4-BE49-F238E27FC236}">
                    <a16:creationId xmlns:a16="http://schemas.microsoft.com/office/drawing/2014/main" id="{479F93E6-E29D-4160-9DAE-84F1F0B1E524}"/>
                  </a:ext>
                </a:extLst>
              </p:cNvPr>
              <p:cNvSpPr/>
              <p:nvPr/>
            </p:nvSpPr>
            <p:spPr>
              <a:xfrm>
                <a:off x="5152919" y="1687733"/>
                <a:ext cx="981935" cy="312650"/>
              </a:xfrm>
              <a:prstGeom prst="rect">
                <a:avLst/>
              </a:prstGeom>
            </p:spPr>
            <p:txBody>
              <a:bodyPr wrap="none">
                <a:spAutoFit/>
              </a:bodyPr>
              <a:lstStyle/>
              <a:p>
                <a:pPr>
                  <a:lnSpc>
                    <a:spcPct val="107000"/>
                  </a:lnSpc>
                  <a:spcAft>
                    <a:spcPts val="0"/>
                  </a:spcAft>
                </a:pPr>
                <a:r>
                  <a:rPr lang="en-GB" sz="1400" b="1" dirty="0">
                    <a:latin typeface="Calibri" panose="020F0502020204030204" pitchFamily="34" charset="0"/>
                    <a:ea typeface="Calibri" panose="020F0502020204030204" pitchFamily="34" charset="0"/>
                    <a:cs typeface="Times New Roman" panose="02020603050405020304" pitchFamily="18" charset="0"/>
                  </a:rPr>
                  <a:t>Resolution</a:t>
                </a:r>
              </a:p>
            </p:txBody>
          </p:sp>
          <p:sp>
            <p:nvSpPr>
              <p:cNvPr id="371" name="Rectangle 370">
                <a:extLst>
                  <a:ext uri="{FF2B5EF4-FFF2-40B4-BE49-F238E27FC236}">
                    <a16:creationId xmlns:a16="http://schemas.microsoft.com/office/drawing/2014/main" id="{F3D4EAA2-83F7-4C01-818A-D4FA380A2693}"/>
                  </a:ext>
                </a:extLst>
              </p:cNvPr>
              <p:cNvSpPr/>
              <p:nvPr/>
            </p:nvSpPr>
            <p:spPr>
              <a:xfrm>
                <a:off x="4483667" y="1913641"/>
                <a:ext cx="945195" cy="312650"/>
              </a:xfrm>
              <a:prstGeom prst="rect">
                <a:avLst/>
              </a:prstGeom>
            </p:spPr>
            <p:txBody>
              <a:bodyPr wrap="none">
                <a:spAutoFit/>
              </a:bodyPr>
              <a:lstStyle/>
              <a:p>
                <a:pPr>
                  <a:lnSpc>
                    <a:spcPct val="107000"/>
                  </a:lnSpc>
                  <a:spcAft>
                    <a:spcPts val="0"/>
                  </a:spcAft>
                </a:pPr>
                <a:r>
                  <a:rPr lang="en-GB" sz="1400" b="1" dirty="0">
                    <a:latin typeface="Calibri" panose="020F0502020204030204" pitchFamily="34" charset="0"/>
                    <a:ea typeface="Calibri" panose="020F0502020204030204" pitchFamily="34" charset="0"/>
                    <a:cs typeface="Times New Roman" panose="02020603050405020304" pitchFamily="18" charset="0"/>
                  </a:rPr>
                  <a:t>Obsession</a:t>
                </a:r>
              </a:p>
            </p:txBody>
          </p:sp>
          <p:sp>
            <p:nvSpPr>
              <p:cNvPr id="372" name="Rectangle 371">
                <a:extLst>
                  <a:ext uri="{FF2B5EF4-FFF2-40B4-BE49-F238E27FC236}">
                    <a16:creationId xmlns:a16="http://schemas.microsoft.com/office/drawing/2014/main" id="{07A69DE9-38D5-4FB2-A1EB-076B6768D217}"/>
                  </a:ext>
                </a:extLst>
              </p:cNvPr>
              <p:cNvSpPr/>
              <p:nvPr/>
            </p:nvSpPr>
            <p:spPr>
              <a:xfrm>
                <a:off x="5284807" y="1901583"/>
                <a:ext cx="947695" cy="307777"/>
              </a:xfrm>
              <a:prstGeom prst="rect">
                <a:avLst/>
              </a:prstGeom>
            </p:spPr>
            <p:txBody>
              <a:bodyPr wrap="none">
                <a:spAutoFit/>
              </a:bodyPr>
              <a:lstStyle/>
              <a:p>
                <a:r>
                  <a:rPr lang="en-GB" sz="1400" b="1" dirty="0">
                    <a:latin typeface="Calibri" panose="020F0502020204030204" pitchFamily="34" charset="0"/>
                    <a:ea typeface="Calibri" panose="020F0502020204030204" pitchFamily="34" charset="0"/>
                    <a:cs typeface="Times New Roman" panose="02020603050405020304" pitchFamily="18" charset="0"/>
                  </a:rPr>
                  <a:t>Command</a:t>
                </a:r>
                <a:endParaRPr lang="en-GB" sz="1400" b="1" dirty="0"/>
              </a:p>
            </p:txBody>
          </p:sp>
          <p:sp>
            <p:nvSpPr>
              <p:cNvPr id="373" name="Rectangle 372">
                <a:extLst>
                  <a:ext uri="{FF2B5EF4-FFF2-40B4-BE49-F238E27FC236}">
                    <a16:creationId xmlns:a16="http://schemas.microsoft.com/office/drawing/2014/main" id="{803455EC-6C4E-4234-B021-7B5494EFF6F7}"/>
                  </a:ext>
                </a:extLst>
              </p:cNvPr>
              <p:cNvSpPr/>
              <p:nvPr/>
            </p:nvSpPr>
            <p:spPr>
              <a:xfrm>
                <a:off x="5874737" y="5553337"/>
                <a:ext cx="1167114" cy="307777"/>
              </a:xfrm>
              <a:prstGeom prst="rect">
                <a:avLst/>
              </a:prstGeom>
            </p:spPr>
            <p:txBody>
              <a:bodyPr wrap="none">
                <a:spAutoFit/>
              </a:bodyPr>
              <a:lstStyle/>
              <a:p>
                <a:r>
                  <a:rPr lang="en-GB" sz="1400" b="1" dirty="0"/>
                  <a:t>Fundamental</a:t>
                </a:r>
              </a:p>
            </p:txBody>
          </p:sp>
          <p:sp>
            <p:nvSpPr>
              <p:cNvPr id="374" name="Rectangle 373">
                <a:extLst>
                  <a:ext uri="{FF2B5EF4-FFF2-40B4-BE49-F238E27FC236}">
                    <a16:creationId xmlns:a16="http://schemas.microsoft.com/office/drawing/2014/main" id="{8C26B4A3-2264-43E1-8B8F-812A113669C2}"/>
                  </a:ext>
                </a:extLst>
              </p:cNvPr>
              <p:cNvSpPr/>
              <p:nvPr/>
            </p:nvSpPr>
            <p:spPr>
              <a:xfrm>
                <a:off x="5766017" y="5102307"/>
                <a:ext cx="1061894" cy="307777"/>
              </a:xfrm>
              <a:prstGeom prst="rect">
                <a:avLst/>
              </a:prstGeom>
            </p:spPr>
            <p:txBody>
              <a:bodyPr wrap="none">
                <a:spAutoFit/>
              </a:bodyPr>
              <a:lstStyle/>
              <a:p>
                <a:r>
                  <a:rPr lang="en-GB" sz="1400" b="1" dirty="0"/>
                  <a:t>Co-ordinate</a:t>
                </a:r>
              </a:p>
            </p:txBody>
          </p:sp>
          <p:sp>
            <p:nvSpPr>
              <p:cNvPr id="375" name="Rectangle 374">
                <a:extLst>
                  <a:ext uri="{FF2B5EF4-FFF2-40B4-BE49-F238E27FC236}">
                    <a16:creationId xmlns:a16="http://schemas.microsoft.com/office/drawing/2014/main" id="{6F36D80A-22D4-414E-A072-E12A8F5527A2}"/>
                  </a:ext>
                </a:extLst>
              </p:cNvPr>
              <p:cNvSpPr/>
              <p:nvPr/>
            </p:nvSpPr>
            <p:spPr>
              <a:xfrm>
                <a:off x="5944694" y="4570237"/>
                <a:ext cx="925253" cy="307777"/>
              </a:xfrm>
              <a:prstGeom prst="rect">
                <a:avLst/>
              </a:prstGeom>
            </p:spPr>
            <p:txBody>
              <a:bodyPr wrap="none">
                <a:spAutoFit/>
              </a:bodyPr>
              <a:lstStyle/>
              <a:p>
                <a:r>
                  <a:rPr lang="en-GB" sz="1400" b="1" dirty="0"/>
                  <a:t>Individual</a:t>
                </a:r>
              </a:p>
            </p:txBody>
          </p:sp>
          <p:sp>
            <p:nvSpPr>
              <p:cNvPr id="376" name="Rectangle 375">
                <a:extLst>
                  <a:ext uri="{FF2B5EF4-FFF2-40B4-BE49-F238E27FC236}">
                    <a16:creationId xmlns:a16="http://schemas.microsoft.com/office/drawing/2014/main" id="{568FA93E-E537-469F-BCDF-13BC8A5B265D}"/>
                  </a:ext>
                </a:extLst>
              </p:cNvPr>
              <p:cNvSpPr/>
              <p:nvPr/>
            </p:nvSpPr>
            <p:spPr>
              <a:xfrm>
                <a:off x="5961255" y="5959099"/>
                <a:ext cx="1093889" cy="307777"/>
              </a:xfrm>
              <a:prstGeom prst="rect">
                <a:avLst/>
              </a:prstGeom>
            </p:spPr>
            <p:txBody>
              <a:bodyPr wrap="none">
                <a:spAutoFit/>
              </a:bodyPr>
              <a:lstStyle/>
              <a:p>
                <a:r>
                  <a:rPr lang="en-GB" sz="1400" b="1" dirty="0"/>
                  <a:t>Competitive</a:t>
                </a:r>
              </a:p>
            </p:txBody>
          </p:sp>
          <p:sp>
            <p:nvSpPr>
              <p:cNvPr id="377" name="Rectangle 376">
                <a:extLst>
                  <a:ext uri="{FF2B5EF4-FFF2-40B4-BE49-F238E27FC236}">
                    <a16:creationId xmlns:a16="http://schemas.microsoft.com/office/drawing/2014/main" id="{72E16A29-83BE-4786-8081-491809A4E682}"/>
                  </a:ext>
                </a:extLst>
              </p:cNvPr>
              <p:cNvSpPr/>
              <p:nvPr/>
            </p:nvSpPr>
            <p:spPr>
              <a:xfrm>
                <a:off x="6349366" y="4338952"/>
                <a:ext cx="737510" cy="307777"/>
              </a:xfrm>
              <a:prstGeom prst="rect">
                <a:avLst/>
              </a:prstGeom>
            </p:spPr>
            <p:txBody>
              <a:bodyPr wrap="none">
                <a:spAutoFit/>
              </a:bodyPr>
              <a:lstStyle/>
              <a:p>
                <a:r>
                  <a:rPr lang="en-GB" sz="1400" b="1" dirty="0"/>
                  <a:t>Tactical</a:t>
                </a:r>
              </a:p>
            </p:txBody>
          </p:sp>
          <p:sp>
            <p:nvSpPr>
              <p:cNvPr id="378" name="Rectangle 377">
                <a:extLst>
                  <a:ext uri="{FF2B5EF4-FFF2-40B4-BE49-F238E27FC236}">
                    <a16:creationId xmlns:a16="http://schemas.microsoft.com/office/drawing/2014/main" id="{EE336D7A-069A-4A49-8595-CBF91BEFD6E1}"/>
                  </a:ext>
                </a:extLst>
              </p:cNvPr>
              <p:cNvSpPr/>
              <p:nvPr/>
            </p:nvSpPr>
            <p:spPr>
              <a:xfrm>
                <a:off x="5385217" y="5764209"/>
                <a:ext cx="1042465" cy="307777"/>
              </a:xfrm>
              <a:prstGeom prst="rect">
                <a:avLst/>
              </a:prstGeom>
            </p:spPr>
            <p:txBody>
              <a:bodyPr wrap="none">
                <a:spAutoFit/>
              </a:bodyPr>
              <a:lstStyle/>
              <a:p>
                <a:r>
                  <a:rPr lang="en-GB" sz="1400" b="1" dirty="0"/>
                  <a:t>Collaborate</a:t>
                </a:r>
              </a:p>
            </p:txBody>
          </p:sp>
          <p:sp>
            <p:nvSpPr>
              <p:cNvPr id="379" name="Rectangle 378">
                <a:extLst>
                  <a:ext uri="{FF2B5EF4-FFF2-40B4-BE49-F238E27FC236}">
                    <a16:creationId xmlns:a16="http://schemas.microsoft.com/office/drawing/2014/main" id="{1573EC39-30E1-44EC-9331-17EC0C738368}"/>
                  </a:ext>
                </a:extLst>
              </p:cNvPr>
              <p:cNvSpPr/>
              <p:nvPr/>
            </p:nvSpPr>
            <p:spPr>
              <a:xfrm>
                <a:off x="6271848" y="4050215"/>
                <a:ext cx="833883" cy="307777"/>
              </a:xfrm>
              <a:prstGeom prst="rect">
                <a:avLst/>
              </a:prstGeom>
            </p:spPr>
            <p:txBody>
              <a:bodyPr wrap="none">
                <a:spAutoFit/>
              </a:bodyPr>
              <a:lstStyle/>
              <a:p>
                <a:r>
                  <a:rPr lang="en-GB" sz="1400" b="1" dirty="0"/>
                  <a:t>Dynamic</a:t>
                </a:r>
              </a:p>
            </p:txBody>
          </p:sp>
          <p:sp>
            <p:nvSpPr>
              <p:cNvPr id="380" name="Rectangle 379">
                <a:extLst>
                  <a:ext uri="{FF2B5EF4-FFF2-40B4-BE49-F238E27FC236}">
                    <a16:creationId xmlns:a16="http://schemas.microsoft.com/office/drawing/2014/main" id="{DACD30E5-F635-4077-B474-A7AE8AA2EABE}"/>
                  </a:ext>
                </a:extLst>
              </p:cNvPr>
              <p:cNvSpPr/>
              <p:nvPr/>
            </p:nvSpPr>
            <p:spPr>
              <a:xfrm>
                <a:off x="5316359" y="5305183"/>
                <a:ext cx="961674" cy="307777"/>
              </a:xfrm>
              <a:prstGeom prst="rect">
                <a:avLst/>
              </a:prstGeom>
            </p:spPr>
            <p:txBody>
              <a:bodyPr wrap="none">
                <a:spAutoFit/>
              </a:bodyPr>
              <a:lstStyle/>
              <a:p>
                <a:r>
                  <a:rPr lang="en-GB" sz="1400" b="1" dirty="0"/>
                  <a:t>Endurance</a:t>
                </a:r>
              </a:p>
            </p:txBody>
          </p:sp>
          <p:sp>
            <p:nvSpPr>
              <p:cNvPr id="381" name="Rectangle 380">
                <a:extLst>
                  <a:ext uri="{FF2B5EF4-FFF2-40B4-BE49-F238E27FC236}">
                    <a16:creationId xmlns:a16="http://schemas.microsoft.com/office/drawing/2014/main" id="{1864F56D-06A2-4C93-AFE5-7B259D68F34B}"/>
                  </a:ext>
                </a:extLst>
              </p:cNvPr>
              <p:cNvSpPr/>
              <p:nvPr/>
            </p:nvSpPr>
            <p:spPr>
              <a:xfrm>
                <a:off x="6064224" y="4872401"/>
                <a:ext cx="990015" cy="307777"/>
              </a:xfrm>
              <a:prstGeom prst="rect">
                <a:avLst/>
              </a:prstGeom>
            </p:spPr>
            <p:txBody>
              <a:bodyPr wrap="none">
                <a:spAutoFit/>
              </a:bodyPr>
              <a:lstStyle/>
              <a:p>
                <a:r>
                  <a:rPr lang="en-GB" sz="1400" b="1" dirty="0"/>
                  <a:t>Participate</a:t>
                </a:r>
              </a:p>
            </p:txBody>
          </p:sp>
          <p:sp>
            <p:nvSpPr>
              <p:cNvPr id="382" name="Rectangle 381">
                <a:extLst>
                  <a:ext uri="{FF2B5EF4-FFF2-40B4-BE49-F238E27FC236}">
                    <a16:creationId xmlns:a16="http://schemas.microsoft.com/office/drawing/2014/main" id="{4C0F0DA8-0DF2-44C4-A272-4C6174254C48}"/>
                  </a:ext>
                </a:extLst>
              </p:cNvPr>
              <p:cNvSpPr/>
              <p:nvPr/>
            </p:nvSpPr>
            <p:spPr>
              <a:xfrm>
                <a:off x="4029134" y="3616965"/>
                <a:ext cx="1128258" cy="307777"/>
              </a:xfrm>
              <a:prstGeom prst="rect">
                <a:avLst/>
              </a:prstGeom>
            </p:spPr>
            <p:txBody>
              <a:bodyPr wrap="none">
                <a:spAutoFit/>
              </a:bodyPr>
              <a:lstStyle/>
              <a:p>
                <a:r>
                  <a:rPr lang="en-GB" sz="1400" b="1" dirty="0"/>
                  <a:t>Proportional</a:t>
                </a:r>
              </a:p>
            </p:txBody>
          </p:sp>
          <p:sp>
            <p:nvSpPr>
              <p:cNvPr id="383" name="Rectangle 382">
                <a:extLst>
                  <a:ext uri="{FF2B5EF4-FFF2-40B4-BE49-F238E27FC236}">
                    <a16:creationId xmlns:a16="http://schemas.microsoft.com/office/drawing/2014/main" id="{E88802A8-D7AB-4569-945B-F03DAF988566}"/>
                  </a:ext>
                </a:extLst>
              </p:cNvPr>
              <p:cNvSpPr/>
              <p:nvPr/>
            </p:nvSpPr>
            <p:spPr>
              <a:xfrm>
                <a:off x="4723447" y="2705022"/>
                <a:ext cx="768865" cy="307777"/>
              </a:xfrm>
              <a:prstGeom prst="rect">
                <a:avLst/>
              </a:prstGeom>
            </p:spPr>
            <p:txBody>
              <a:bodyPr wrap="none">
                <a:spAutoFit/>
              </a:bodyPr>
              <a:lstStyle/>
              <a:p>
                <a:r>
                  <a:rPr lang="en-GB" sz="1400" b="1" dirty="0"/>
                  <a:t>Idolatry</a:t>
                </a:r>
              </a:p>
            </p:txBody>
          </p:sp>
          <p:sp>
            <p:nvSpPr>
              <p:cNvPr id="384" name="Rectangle 383">
                <a:extLst>
                  <a:ext uri="{FF2B5EF4-FFF2-40B4-BE49-F238E27FC236}">
                    <a16:creationId xmlns:a16="http://schemas.microsoft.com/office/drawing/2014/main" id="{29A5987D-F54D-43AC-980A-96D1DE73F318}"/>
                  </a:ext>
                </a:extLst>
              </p:cNvPr>
              <p:cNvSpPr/>
              <p:nvPr/>
            </p:nvSpPr>
            <p:spPr>
              <a:xfrm>
                <a:off x="4070851" y="2492107"/>
                <a:ext cx="1043555" cy="307777"/>
              </a:xfrm>
              <a:prstGeom prst="rect">
                <a:avLst/>
              </a:prstGeom>
            </p:spPr>
            <p:txBody>
              <a:bodyPr wrap="none">
                <a:spAutoFit/>
              </a:bodyPr>
              <a:lstStyle/>
              <a:p>
                <a:r>
                  <a:rPr lang="en-GB" sz="1400" b="1" dirty="0"/>
                  <a:t>Perspective</a:t>
                </a:r>
              </a:p>
            </p:txBody>
          </p:sp>
          <p:sp>
            <p:nvSpPr>
              <p:cNvPr id="385" name="Rectangle 384">
                <a:extLst>
                  <a:ext uri="{FF2B5EF4-FFF2-40B4-BE49-F238E27FC236}">
                    <a16:creationId xmlns:a16="http://schemas.microsoft.com/office/drawing/2014/main" id="{67A076D4-BACA-4573-B855-9658F1E8E4AC}"/>
                  </a:ext>
                </a:extLst>
              </p:cNvPr>
              <p:cNvSpPr/>
              <p:nvPr/>
            </p:nvSpPr>
            <p:spPr>
              <a:xfrm>
                <a:off x="4226175" y="2906921"/>
                <a:ext cx="808683" cy="307777"/>
              </a:xfrm>
              <a:prstGeom prst="rect">
                <a:avLst/>
              </a:prstGeom>
            </p:spPr>
            <p:txBody>
              <a:bodyPr wrap="none">
                <a:spAutoFit/>
              </a:bodyPr>
              <a:lstStyle/>
              <a:p>
                <a:r>
                  <a:rPr lang="en-GB" sz="1400" b="1" dirty="0"/>
                  <a:t>Worship</a:t>
                </a:r>
              </a:p>
            </p:txBody>
          </p:sp>
          <p:sp>
            <p:nvSpPr>
              <p:cNvPr id="386" name="Rectangle 385">
                <a:extLst>
                  <a:ext uri="{FF2B5EF4-FFF2-40B4-BE49-F238E27FC236}">
                    <a16:creationId xmlns:a16="http://schemas.microsoft.com/office/drawing/2014/main" id="{2E39C55B-EA3A-4950-9F9F-D15C280E6B21}"/>
                  </a:ext>
                </a:extLst>
              </p:cNvPr>
              <p:cNvSpPr/>
              <p:nvPr/>
            </p:nvSpPr>
            <p:spPr>
              <a:xfrm>
                <a:off x="4587808" y="3393044"/>
                <a:ext cx="867545" cy="307777"/>
              </a:xfrm>
              <a:prstGeom prst="rect">
                <a:avLst/>
              </a:prstGeom>
            </p:spPr>
            <p:txBody>
              <a:bodyPr wrap="none">
                <a:spAutoFit/>
              </a:bodyPr>
              <a:lstStyle/>
              <a:p>
                <a:r>
                  <a:rPr lang="en-GB" sz="1400" b="1" dirty="0"/>
                  <a:t>Compose</a:t>
                </a:r>
              </a:p>
            </p:txBody>
          </p:sp>
          <p:sp>
            <p:nvSpPr>
              <p:cNvPr id="387" name="Rectangle 386">
                <a:extLst>
                  <a:ext uri="{FF2B5EF4-FFF2-40B4-BE49-F238E27FC236}">
                    <a16:creationId xmlns:a16="http://schemas.microsoft.com/office/drawing/2014/main" id="{BE6FB122-55CC-4738-8527-DF74EEBED784}"/>
                  </a:ext>
                </a:extLst>
              </p:cNvPr>
              <p:cNvSpPr/>
              <p:nvPr/>
            </p:nvSpPr>
            <p:spPr>
              <a:xfrm>
                <a:off x="5752950" y="3152310"/>
                <a:ext cx="850874" cy="307777"/>
              </a:xfrm>
              <a:prstGeom prst="rect">
                <a:avLst/>
              </a:prstGeom>
            </p:spPr>
            <p:txBody>
              <a:bodyPr wrap="none">
                <a:spAutoFit/>
              </a:bodyPr>
              <a:lstStyle/>
              <a:p>
                <a:r>
                  <a:rPr lang="en-GB" sz="1400" b="1" dirty="0"/>
                  <a:t>Interpret</a:t>
                </a:r>
              </a:p>
            </p:txBody>
          </p:sp>
          <p:sp>
            <p:nvSpPr>
              <p:cNvPr id="388" name="Rectangle 387">
                <a:extLst>
                  <a:ext uri="{FF2B5EF4-FFF2-40B4-BE49-F238E27FC236}">
                    <a16:creationId xmlns:a16="http://schemas.microsoft.com/office/drawing/2014/main" id="{52F83AA6-2C0B-4ECE-80D0-0612928CBB9A}"/>
                  </a:ext>
                </a:extLst>
              </p:cNvPr>
              <p:cNvSpPr/>
              <p:nvPr/>
            </p:nvSpPr>
            <p:spPr>
              <a:xfrm>
                <a:off x="4430754" y="3183442"/>
                <a:ext cx="902427" cy="307777"/>
              </a:xfrm>
              <a:prstGeom prst="rect">
                <a:avLst/>
              </a:prstGeom>
            </p:spPr>
            <p:txBody>
              <a:bodyPr wrap="none">
                <a:spAutoFit/>
              </a:bodyPr>
              <a:lstStyle/>
              <a:p>
                <a:r>
                  <a:rPr lang="en-GB" sz="1400" b="1" dirty="0"/>
                  <a:t>Construct</a:t>
                </a:r>
              </a:p>
            </p:txBody>
          </p:sp>
          <p:sp>
            <p:nvSpPr>
              <p:cNvPr id="389" name="Rectangle 388">
                <a:extLst>
                  <a:ext uri="{FF2B5EF4-FFF2-40B4-BE49-F238E27FC236}">
                    <a16:creationId xmlns:a16="http://schemas.microsoft.com/office/drawing/2014/main" id="{47482517-FFCA-4380-8332-FF57DE0CCC11}"/>
                  </a:ext>
                </a:extLst>
              </p:cNvPr>
              <p:cNvSpPr/>
              <p:nvPr/>
            </p:nvSpPr>
            <p:spPr>
              <a:xfrm>
                <a:off x="5163439" y="2924069"/>
                <a:ext cx="1056700" cy="307777"/>
              </a:xfrm>
              <a:prstGeom prst="rect">
                <a:avLst/>
              </a:prstGeom>
            </p:spPr>
            <p:txBody>
              <a:bodyPr wrap="none">
                <a:spAutoFit/>
              </a:bodyPr>
              <a:lstStyle/>
              <a:p>
                <a:r>
                  <a:rPr lang="en-GB" sz="1400" b="1" dirty="0"/>
                  <a:t>Dimensions</a:t>
                </a:r>
              </a:p>
            </p:txBody>
          </p:sp>
          <p:sp>
            <p:nvSpPr>
              <p:cNvPr id="390" name="Rectangle 389">
                <a:extLst>
                  <a:ext uri="{FF2B5EF4-FFF2-40B4-BE49-F238E27FC236}">
                    <a16:creationId xmlns:a16="http://schemas.microsoft.com/office/drawing/2014/main" id="{44F40FF9-3165-47B7-B749-7A99A860775B}"/>
                  </a:ext>
                </a:extLst>
              </p:cNvPr>
              <p:cNvSpPr/>
              <p:nvPr/>
            </p:nvSpPr>
            <p:spPr>
              <a:xfrm>
                <a:off x="5316628" y="3343897"/>
                <a:ext cx="944682" cy="307777"/>
              </a:xfrm>
              <a:prstGeom prst="rect">
                <a:avLst/>
              </a:prstGeom>
            </p:spPr>
            <p:txBody>
              <a:bodyPr wrap="none">
                <a:spAutoFit/>
              </a:bodyPr>
              <a:lstStyle/>
              <a:p>
                <a:r>
                  <a:rPr lang="en-GB" sz="1400" b="1" dirty="0"/>
                  <a:t>Symmetry</a:t>
                </a:r>
              </a:p>
            </p:txBody>
          </p:sp>
          <p:sp>
            <p:nvSpPr>
              <p:cNvPr id="391" name="Rectangle 390">
                <a:extLst>
                  <a:ext uri="{FF2B5EF4-FFF2-40B4-BE49-F238E27FC236}">
                    <a16:creationId xmlns:a16="http://schemas.microsoft.com/office/drawing/2014/main" id="{738FA87F-FDB5-46D0-9834-0FAFC596A8CF}"/>
                  </a:ext>
                </a:extLst>
              </p:cNvPr>
              <p:cNvSpPr/>
              <p:nvPr/>
            </p:nvSpPr>
            <p:spPr>
              <a:xfrm>
                <a:off x="5424303" y="2237845"/>
                <a:ext cx="754374" cy="312650"/>
              </a:xfrm>
              <a:prstGeom prst="rect">
                <a:avLst/>
              </a:prstGeom>
            </p:spPr>
            <p:txBody>
              <a:bodyPr wrap="none">
                <a:spAutoFit/>
              </a:bodyPr>
              <a:lstStyle/>
              <a:p>
                <a:pPr>
                  <a:lnSpc>
                    <a:spcPct val="107000"/>
                  </a:lnSpc>
                  <a:spcAft>
                    <a:spcPts val="0"/>
                  </a:spcAft>
                </a:pPr>
                <a:r>
                  <a:rPr lang="en-GB" sz="1400" b="1" dirty="0">
                    <a:solidFill>
                      <a:srgbClr val="000000"/>
                    </a:solidFill>
                    <a:latin typeface="Calibri" panose="020F0502020204030204" pitchFamily="34" charset="0"/>
                    <a:ea typeface="Calibri" panose="020F0502020204030204" pitchFamily="34" charset="0"/>
                    <a:cs typeface="Calibri" panose="020F0502020204030204" pitchFamily="34" charset="0"/>
                  </a:rPr>
                  <a:t>C</a:t>
                </a:r>
                <a:r>
                  <a:rPr lang="en-GB" sz="1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onflict</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92" name="Rectangle 391">
                <a:extLst>
                  <a:ext uri="{FF2B5EF4-FFF2-40B4-BE49-F238E27FC236}">
                    <a16:creationId xmlns:a16="http://schemas.microsoft.com/office/drawing/2014/main" id="{738FA87F-FDB5-46D0-9834-0FAFC596A8CF}"/>
                  </a:ext>
                </a:extLst>
              </p:cNvPr>
              <p:cNvSpPr/>
              <p:nvPr/>
            </p:nvSpPr>
            <p:spPr>
              <a:xfrm>
                <a:off x="5515013" y="2448705"/>
                <a:ext cx="639919" cy="322845"/>
              </a:xfrm>
              <a:prstGeom prst="rect">
                <a:avLst/>
              </a:prstGeom>
            </p:spPr>
            <p:txBody>
              <a:bodyPr wrap="none">
                <a:spAutoFit/>
              </a:bodyPr>
              <a:lstStyle/>
              <a:p>
                <a:pPr>
                  <a:lnSpc>
                    <a:spcPct val="107000"/>
                  </a:lnSpc>
                  <a:spcAft>
                    <a:spcPts val="0"/>
                  </a:spcAft>
                </a:pPr>
                <a:r>
                  <a:rPr lang="en-GB" sz="1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Mock </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395925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52350D-D126-447C-8DCB-30A4405FA938}"/>
              </a:ext>
            </a:extLst>
          </p:cNvPr>
          <p:cNvSpPr txBox="1"/>
          <p:nvPr/>
        </p:nvSpPr>
        <p:spPr>
          <a:xfrm>
            <a:off x="272716" y="1789303"/>
            <a:ext cx="1164656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800" dirty="0"/>
              <a:t>Does the function of the word mean the same in every </a:t>
            </a:r>
            <a:r>
              <a:rPr lang="en-GB" sz="2800" dirty="0" smtClean="0"/>
              <a:t>subject? Be sure to continue working with what words mean in your subject.  </a:t>
            </a:r>
            <a:endParaRPr lang="en-GB" sz="2800" dirty="0"/>
          </a:p>
        </p:txBody>
      </p:sp>
      <p:sp>
        <p:nvSpPr>
          <p:cNvPr id="4" name="TextBox 3">
            <a:extLst>
              <a:ext uri="{FF2B5EF4-FFF2-40B4-BE49-F238E27FC236}">
                <a16:creationId xmlns:a16="http://schemas.microsoft.com/office/drawing/2014/main" id="{1FA6F6DA-DB15-4418-B99E-B2AC597AD8AD}"/>
              </a:ext>
            </a:extLst>
          </p:cNvPr>
          <p:cNvSpPr txBox="1"/>
          <p:nvPr/>
        </p:nvSpPr>
        <p:spPr>
          <a:xfrm>
            <a:off x="272716" y="3146621"/>
            <a:ext cx="11646568" cy="224676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800" dirty="0"/>
              <a:t>How many different words do we use that have the same meaning but students may not know this? Synonyms. </a:t>
            </a:r>
            <a:endParaRPr lang="en-GB" sz="2800" dirty="0" smtClean="0"/>
          </a:p>
          <a:p>
            <a:r>
              <a:rPr lang="en-GB" sz="2800" dirty="0" smtClean="0"/>
              <a:t>Caution: some synonyms might mean something similar but have a slightly different connotation or meaning. So be careful what answer you accept from students when they do not use the exact definition you have given them. </a:t>
            </a:r>
            <a:endParaRPr lang="en-GB" sz="2800" dirty="0"/>
          </a:p>
        </p:txBody>
      </p:sp>
      <p:sp>
        <p:nvSpPr>
          <p:cNvPr id="7" name="Rectangle: Rounded Corners 6">
            <a:extLst>
              <a:ext uri="{FF2B5EF4-FFF2-40B4-BE49-F238E27FC236}">
                <a16:creationId xmlns:a16="http://schemas.microsoft.com/office/drawing/2014/main" id="{8C8C933A-EAD2-4E14-9579-B3E74BB37D69}"/>
              </a:ext>
            </a:extLst>
          </p:cNvPr>
          <p:cNvSpPr/>
          <p:nvPr/>
        </p:nvSpPr>
        <p:spPr>
          <a:xfrm>
            <a:off x="272716" y="272716"/>
            <a:ext cx="11646568" cy="1113376"/>
          </a:xfrm>
          <a:prstGeom prst="roundRect">
            <a:avLst/>
          </a:prstGeom>
          <a:solidFill>
            <a:srgbClr val="9AE16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rPr>
              <a:t>Understanding how these words work across our subjects will </a:t>
            </a:r>
            <a:r>
              <a:rPr lang="en-GB" sz="3200" b="1" dirty="0" smtClean="0">
                <a:solidFill>
                  <a:schemeClr val="tx1"/>
                </a:solidFill>
              </a:rPr>
              <a:t>help students master vocabulary quicker. </a:t>
            </a:r>
            <a:endParaRPr lang="en-GB" sz="3200" b="1" dirty="0">
              <a:solidFill>
                <a:schemeClr val="tx1"/>
              </a:solidFill>
            </a:endParaRPr>
          </a:p>
        </p:txBody>
      </p:sp>
    </p:spTree>
    <p:extLst>
      <p:ext uri="{BB962C8B-B14F-4D97-AF65-F5344CB8AC3E}">
        <p14:creationId xmlns:p14="http://schemas.microsoft.com/office/powerpoint/2010/main" val="277707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166114" y="1033670"/>
            <a:ext cx="4753170" cy="546652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Content Placeholder 2"/>
          <p:cNvSpPr>
            <a:spLocks noGrp="1"/>
          </p:cNvSpPr>
          <p:nvPr>
            <p:ph idx="1"/>
          </p:nvPr>
        </p:nvSpPr>
        <p:spPr>
          <a:xfrm>
            <a:off x="272715" y="1033670"/>
            <a:ext cx="6436197" cy="5377069"/>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pPr marL="0" indent="0">
              <a:buNone/>
            </a:pPr>
            <a:r>
              <a:rPr lang="en-GB" dirty="0" smtClean="0"/>
              <a:t>Five key ideas:</a:t>
            </a:r>
          </a:p>
          <a:p>
            <a:r>
              <a:rPr lang="en-GB" dirty="0"/>
              <a:t>Hinge question: show your students one word and four definitions/ examples of it being used and ask them to pick the correct one. Use additional activities to help students improve. Ask the same hinge question with different answers to check students who got it incorrect before have it correct now. </a:t>
            </a:r>
          </a:p>
          <a:p>
            <a:r>
              <a:rPr lang="en-GB" dirty="0"/>
              <a:t>Analogies are a great way to introduce or reintroduce words. Remember my ‘cumulate’ analogies from the CPD. After you have used the analogy, you could ask them to use the word in new context. For example, use this word to explain how… (And relate it to the lesson topic where perhaps the analogy did not).  </a:t>
            </a:r>
          </a:p>
          <a:p>
            <a:r>
              <a:rPr lang="en-GB" dirty="0" smtClean="0"/>
              <a:t> </a:t>
            </a:r>
            <a:r>
              <a:rPr lang="en-GB" dirty="0"/>
              <a:t>It is important to keep reinforcing the right answer </a:t>
            </a:r>
            <a:r>
              <a:rPr lang="en-GB" dirty="0" smtClean="0"/>
              <a:t>and do not accept </a:t>
            </a:r>
            <a:r>
              <a:rPr lang="en-GB" dirty="0"/>
              <a:t>‘kind of right’ answers. If you have given students the definitions of the key words, expect them to use these definitions when asked what they mean. Don’t except anything other than accuracy. </a:t>
            </a:r>
            <a:endParaRPr lang="en-GB" dirty="0" smtClean="0"/>
          </a:p>
          <a:p>
            <a:pPr lvl="0"/>
            <a:r>
              <a:rPr lang="en-GB" dirty="0"/>
              <a:t>Ask students to complete a written task. Write a model answer that includes the key vocabulary and use this as a checklist. Have the students used the same vocabulary as you? They can use a purple pen to tick the words and then make improvements using the words that they have missed. </a:t>
            </a:r>
          </a:p>
          <a:p>
            <a:pPr lvl="1"/>
            <a:r>
              <a:rPr lang="en-GB" dirty="0"/>
              <a:t>This can also be a great way to discuss how to use words accurately and what they mean by using your model as the example. </a:t>
            </a:r>
          </a:p>
          <a:p>
            <a:r>
              <a:rPr lang="en-GB" dirty="0" smtClean="0"/>
              <a:t>Give vocabulary based homework. </a:t>
            </a:r>
          </a:p>
          <a:p>
            <a:pPr marL="0" indent="0">
              <a:buNone/>
            </a:pPr>
            <a:endParaRPr lang="en-GB" dirty="0"/>
          </a:p>
        </p:txBody>
      </p:sp>
      <p:sp>
        <p:nvSpPr>
          <p:cNvPr id="4" name="Rectangle: Rounded Corners 6">
            <a:extLst>
              <a:ext uri="{FF2B5EF4-FFF2-40B4-BE49-F238E27FC236}">
                <a16:creationId xmlns:a16="http://schemas.microsoft.com/office/drawing/2014/main" id="{8C8C933A-EAD2-4E14-9579-B3E74BB37D69}"/>
              </a:ext>
            </a:extLst>
          </p:cNvPr>
          <p:cNvSpPr/>
          <p:nvPr/>
        </p:nvSpPr>
        <p:spPr>
          <a:xfrm>
            <a:off x="272716" y="272716"/>
            <a:ext cx="11646568" cy="611867"/>
          </a:xfrm>
          <a:prstGeom prst="roundRect">
            <a:avLst/>
          </a:prstGeom>
          <a:solidFill>
            <a:srgbClr val="9AE16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u="sng" dirty="0">
                <a:solidFill>
                  <a:schemeClr val="tx1"/>
                </a:solidFill>
              </a:rPr>
              <a:t>Vocabulary: ways to work with words in your classroom. </a:t>
            </a:r>
            <a:endParaRPr lang="en-GB" sz="5400" b="1" dirty="0">
              <a:solidFill>
                <a:schemeClr val="tx1"/>
              </a:solidFill>
            </a:endParaRPr>
          </a:p>
        </p:txBody>
      </p:sp>
      <p:sp>
        <p:nvSpPr>
          <p:cNvPr id="5" name="Right Arrow 4"/>
          <p:cNvSpPr/>
          <p:nvPr/>
        </p:nvSpPr>
        <p:spPr>
          <a:xfrm>
            <a:off x="6410739" y="2683565"/>
            <a:ext cx="1948070" cy="2077278"/>
          </a:xfrm>
          <a:prstGeom prst="rightArrow">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t>For more information read: </a:t>
            </a:r>
            <a:endParaRPr lang="en-GB" b="1" dirty="0"/>
          </a:p>
        </p:txBody>
      </p:sp>
    </p:spTree>
    <p:extLst>
      <p:ext uri="{BB962C8B-B14F-4D97-AF65-F5344CB8AC3E}">
        <p14:creationId xmlns:p14="http://schemas.microsoft.com/office/powerpoint/2010/main" val="225522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2793</TotalTime>
  <Words>495</Words>
  <Application>Microsoft Office PowerPoint</Application>
  <PresentationFormat>Widescreen</PresentationFormat>
  <Paragraphs>115</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Georgia</vt:lpstr>
      <vt:lpstr>Times New Roman</vt:lpstr>
      <vt:lpstr>Office Theme</vt:lpstr>
      <vt:lpstr>PowerPoint Presentation</vt:lpstr>
      <vt:lpstr>PowerPoint Presentation</vt:lpstr>
      <vt:lpstr>PowerPoint Presentation</vt:lpstr>
    </vt:vector>
  </TitlesOfParts>
  <Company>Torch Academy Gateway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Devine Staff 8914404</dc:creator>
  <cp:lastModifiedBy>S Devine Staff 8914404</cp:lastModifiedBy>
  <cp:revision>61</cp:revision>
  <dcterms:created xsi:type="dcterms:W3CDTF">2019-12-12T12:20:27Z</dcterms:created>
  <dcterms:modified xsi:type="dcterms:W3CDTF">2020-01-10T08:52:26Z</dcterms:modified>
</cp:coreProperties>
</file>