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3"/>
  </p:notesMasterIdLst>
  <p:sldIdLst>
    <p:sldId id="256" r:id="rId3"/>
    <p:sldId id="259" r:id="rId4"/>
    <p:sldId id="283" r:id="rId5"/>
    <p:sldId id="284" r:id="rId6"/>
    <p:sldId id="285" r:id="rId7"/>
    <p:sldId id="286" r:id="rId8"/>
    <p:sldId id="288" r:id="rId9"/>
    <p:sldId id="287" r:id="rId10"/>
    <p:sldId id="260" r:id="rId11"/>
    <p:sldId id="261" r:id="rId12"/>
    <p:sldId id="280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81" r:id="rId29"/>
    <p:sldId id="278" r:id="rId30"/>
    <p:sldId id="282" r:id="rId31"/>
    <p:sldId id="27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 Paley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E424"/>
    <a:srgbClr val="042C08"/>
    <a:srgbClr val="A8A3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2-04T08:28:17.607" idx="1">
    <p:pos x="10" y="10"/>
    <p:text>Are the words in the KS3 section taken from NC guidance? 
I dont think this slide shows the continuity between 7 and 11, under the new 0-90 and new SOWs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F63395-2800-407D-BF8A-D38CC5B8D2F5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</dgm:pt>
    <dgm:pt modelId="{12CF4483-6A66-437E-AD58-867B5C52B14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rPr>
            <a:t>Core GCSE Subjects</a:t>
          </a:r>
        </a:p>
      </dgm:t>
    </dgm:pt>
    <dgm:pt modelId="{1D137654-47CC-4702-B199-4976F6821608}" type="parTrans" cxnId="{3039E2DC-7F73-436F-B6E2-6607653D4DD3}">
      <dgm:prSet/>
      <dgm:spPr/>
      <dgm:t>
        <a:bodyPr/>
        <a:lstStyle/>
        <a:p>
          <a:endParaRPr lang="en-GB"/>
        </a:p>
      </dgm:t>
    </dgm:pt>
    <dgm:pt modelId="{2A9EC6A4-38C4-4EC5-9289-B06D59617CE9}" type="sibTrans" cxnId="{3039E2DC-7F73-436F-B6E2-6607653D4DD3}">
      <dgm:prSet/>
      <dgm:spPr/>
      <dgm:t>
        <a:bodyPr/>
        <a:lstStyle/>
        <a:p>
          <a:endParaRPr lang="en-GB"/>
        </a:p>
      </dgm:t>
    </dgm:pt>
    <dgm:pt modelId="{CD3D2246-B3A1-4B68-901E-F12F3084C71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EBacc</a:t>
          </a:r>
          <a:r>
            <a:rPr kumimoji="0" lang="en-GB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GCSE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Subjects</a:t>
          </a:r>
        </a:p>
      </dgm:t>
    </dgm:pt>
    <dgm:pt modelId="{15461981-E0BA-49DB-88BC-66969DBF826B}" type="parTrans" cxnId="{FFABAB75-9632-47F7-A674-351CAA2C88B3}">
      <dgm:prSet/>
      <dgm:spPr/>
      <dgm:t>
        <a:bodyPr/>
        <a:lstStyle/>
        <a:p>
          <a:endParaRPr lang="en-GB"/>
        </a:p>
      </dgm:t>
    </dgm:pt>
    <dgm:pt modelId="{ECE00357-09A7-4F60-BE69-793459E3FA6B}" type="sibTrans" cxnId="{FFABAB75-9632-47F7-A674-351CAA2C88B3}">
      <dgm:prSet/>
      <dgm:spPr/>
      <dgm:t>
        <a:bodyPr/>
        <a:lstStyle/>
        <a:p>
          <a:endParaRPr lang="en-GB"/>
        </a:p>
      </dgm:t>
    </dgm:pt>
    <dgm:pt modelId="{42595653-70AE-4EF2-B14E-FA8F2970CBF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GB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Other GCSE Optional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Subjects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GB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B9EB0406-95B4-496E-9586-779C29FB36BC}" type="parTrans" cxnId="{23E25109-941E-4860-B95A-09EBDBC4CD26}">
      <dgm:prSet/>
      <dgm:spPr/>
      <dgm:t>
        <a:bodyPr/>
        <a:lstStyle/>
        <a:p>
          <a:endParaRPr lang="en-GB"/>
        </a:p>
      </dgm:t>
    </dgm:pt>
    <dgm:pt modelId="{BB95BC29-7244-46AC-B3BD-9065CB770468}" type="sibTrans" cxnId="{23E25109-941E-4860-B95A-09EBDBC4CD26}">
      <dgm:prSet/>
      <dgm:spPr/>
      <dgm:t>
        <a:bodyPr/>
        <a:lstStyle/>
        <a:p>
          <a:endParaRPr lang="en-GB"/>
        </a:p>
      </dgm:t>
    </dgm:pt>
    <dgm:pt modelId="{D94DF27D-89CF-45E7-A17E-9D7B8B68EFA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Vocational Optional Subjects</a:t>
          </a:r>
        </a:p>
      </dgm:t>
    </dgm:pt>
    <dgm:pt modelId="{90E8DCF0-E868-44A8-BD41-EAE7F07DD0E2}" type="parTrans" cxnId="{4717AEE7-AC85-4254-92D7-177AB920DC67}">
      <dgm:prSet/>
      <dgm:spPr/>
      <dgm:t>
        <a:bodyPr/>
        <a:lstStyle/>
        <a:p>
          <a:endParaRPr lang="en-GB"/>
        </a:p>
      </dgm:t>
    </dgm:pt>
    <dgm:pt modelId="{B7162024-BBC0-4792-B6EB-14EAE52F5E1D}" type="sibTrans" cxnId="{4717AEE7-AC85-4254-92D7-177AB920DC67}">
      <dgm:prSet/>
      <dgm:spPr/>
      <dgm:t>
        <a:bodyPr/>
        <a:lstStyle/>
        <a:p>
          <a:endParaRPr lang="en-GB"/>
        </a:p>
      </dgm:t>
    </dgm:pt>
    <dgm:pt modelId="{C7260A8B-06F0-4B9F-A5EA-3E92E546B70D}" type="pres">
      <dgm:prSet presAssocID="{3EF63395-2800-407D-BF8A-D38CC5B8D2F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E12E133-B4AE-47E6-A4C2-B02A773D25AC}" type="pres">
      <dgm:prSet presAssocID="{12CF4483-6A66-437E-AD58-867B5C52B14F}" presName="vertOne" presStyleCnt="0"/>
      <dgm:spPr/>
    </dgm:pt>
    <dgm:pt modelId="{299DB3A9-8FC2-4EA5-A763-F29A9E0FAC70}" type="pres">
      <dgm:prSet presAssocID="{12CF4483-6A66-437E-AD58-867B5C52B14F}" presName="txOne" presStyleLbl="node0" presStyleIdx="0" presStyleCnt="1" custLinFactNeighborX="-2878" custLinFactNeighborY="5480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41C8C35-E512-4355-AC69-096B85824A70}" type="pres">
      <dgm:prSet presAssocID="{12CF4483-6A66-437E-AD58-867B5C52B14F}" presName="parTransOne" presStyleCnt="0"/>
      <dgm:spPr/>
    </dgm:pt>
    <dgm:pt modelId="{077E8E68-AB59-4FE4-A01C-7E7620223F72}" type="pres">
      <dgm:prSet presAssocID="{12CF4483-6A66-437E-AD58-867B5C52B14F}" presName="horzOne" presStyleCnt="0"/>
      <dgm:spPr/>
    </dgm:pt>
    <dgm:pt modelId="{F9E7950D-A137-4B0C-BC66-0FF4F9FC9272}" type="pres">
      <dgm:prSet presAssocID="{CD3D2246-B3A1-4B68-901E-F12F3084C71B}" presName="vertTwo" presStyleCnt="0"/>
      <dgm:spPr/>
    </dgm:pt>
    <dgm:pt modelId="{4B8C12FC-17AE-4BFD-BA2C-9290EA2537E4}" type="pres">
      <dgm:prSet presAssocID="{CD3D2246-B3A1-4B68-901E-F12F3084C71B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E4B5B9C-8786-4BD3-A8F0-EBB6FFC364C7}" type="pres">
      <dgm:prSet presAssocID="{CD3D2246-B3A1-4B68-901E-F12F3084C71B}" presName="horzTwo" presStyleCnt="0"/>
      <dgm:spPr/>
    </dgm:pt>
    <dgm:pt modelId="{EA9B25D6-61BF-42DD-8B0F-A19A4FB01AC6}" type="pres">
      <dgm:prSet presAssocID="{ECE00357-09A7-4F60-BE69-793459E3FA6B}" presName="sibSpaceTwo" presStyleCnt="0"/>
      <dgm:spPr/>
    </dgm:pt>
    <dgm:pt modelId="{5F966F8C-377A-49AC-9403-0E0720267C3E}" type="pres">
      <dgm:prSet presAssocID="{42595653-70AE-4EF2-B14E-FA8F2970CBF8}" presName="vertTwo" presStyleCnt="0"/>
      <dgm:spPr/>
    </dgm:pt>
    <dgm:pt modelId="{7881E963-33D5-44B6-AB5E-50DDEE8EF0DE}" type="pres">
      <dgm:prSet presAssocID="{42595653-70AE-4EF2-B14E-FA8F2970CBF8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A905CD4-2FF6-455B-889B-B2D9F9060B84}" type="pres">
      <dgm:prSet presAssocID="{42595653-70AE-4EF2-B14E-FA8F2970CBF8}" presName="horzTwo" presStyleCnt="0"/>
      <dgm:spPr/>
    </dgm:pt>
    <dgm:pt modelId="{22937D73-B18C-487E-AD13-D8DD2CF34318}" type="pres">
      <dgm:prSet presAssocID="{BB95BC29-7244-46AC-B3BD-9065CB770468}" presName="sibSpaceTwo" presStyleCnt="0"/>
      <dgm:spPr/>
    </dgm:pt>
    <dgm:pt modelId="{955FB9F6-68BA-4C28-A6E4-23284EFEA68F}" type="pres">
      <dgm:prSet presAssocID="{D94DF27D-89CF-45E7-A17E-9D7B8B68EFA7}" presName="vertTwo" presStyleCnt="0"/>
      <dgm:spPr/>
    </dgm:pt>
    <dgm:pt modelId="{7EBE0019-642C-4330-BFBB-961AA0270C9C}" type="pres">
      <dgm:prSet presAssocID="{D94DF27D-89CF-45E7-A17E-9D7B8B68EFA7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E380FCA-00C7-4B03-9841-CF995D784B05}" type="pres">
      <dgm:prSet presAssocID="{D94DF27D-89CF-45E7-A17E-9D7B8B68EFA7}" presName="horzTwo" presStyleCnt="0"/>
      <dgm:spPr/>
    </dgm:pt>
  </dgm:ptLst>
  <dgm:cxnLst>
    <dgm:cxn modelId="{A192C985-6903-4BE7-83F0-17DA54CAC6BA}" type="presOf" srcId="{12CF4483-6A66-437E-AD58-867B5C52B14F}" destId="{299DB3A9-8FC2-4EA5-A763-F29A9E0FAC70}" srcOrd="0" destOrd="0" presId="urn:microsoft.com/office/officeart/2005/8/layout/hierarchy4"/>
    <dgm:cxn modelId="{FFABAB75-9632-47F7-A674-351CAA2C88B3}" srcId="{12CF4483-6A66-437E-AD58-867B5C52B14F}" destId="{CD3D2246-B3A1-4B68-901E-F12F3084C71B}" srcOrd="0" destOrd="0" parTransId="{15461981-E0BA-49DB-88BC-66969DBF826B}" sibTransId="{ECE00357-09A7-4F60-BE69-793459E3FA6B}"/>
    <dgm:cxn modelId="{4717AEE7-AC85-4254-92D7-177AB920DC67}" srcId="{12CF4483-6A66-437E-AD58-867B5C52B14F}" destId="{D94DF27D-89CF-45E7-A17E-9D7B8B68EFA7}" srcOrd="2" destOrd="0" parTransId="{90E8DCF0-E868-44A8-BD41-EAE7F07DD0E2}" sibTransId="{B7162024-BBC0-4792-B6EB-14EAE52F5E1D}"/>
    <dgm:cxn modelId="{23E25109-941E-4860-B95A-09EBDBC4CD26}" srcId="{12CF4483-6A66-437E-AD58-867B5C52B14F}" destId="{42595653-70AE-4EF2-B14E-FA8F2970CBF8}" srcOrd="1" destOrd="0" parTransId="{B9EB0406-95B4-496E-9586-779C29FB36BC}" sibTransId="{BB95BC29-7244-46AC-B3BD-9065CB770468}"/>
    <dgm:cxn modelId="{D6D04A8B-CAD9-415E-BEA1-A4DEE35D3745}" type="presOf" srcId="{D94DF27D-89CF-45E7-A17E-9D7B8B68EFA7}" destId="{7EBE0019-642C-4330-BFBB-961AA0270C9C}" srcOrd="0" destOrd="0" presId="urn:microsoft.com/office/officeart/2005/8/layout/hierarchy4"/>
    <dgm:cxn modelId="{F5AD28FD-00BC-4179-B9C4-A2ED09D1CA1C}" type="presOf" srcId="{42595653-70AE-4EF2-B14E-FA8F2970CBF8}" destId="{7881E963-33D5-44B6-AB5E-50DDEE8EF0DE}" srcOrd="0" destOrd="0" presId="urn:microsoft.com/office/officeart/2005/8/layout/hierarchy4"/>
    <dgm:cxn modelId="{9DA1F0F8-3367-4532-B13A-34575C5CEBBC}" type="presOf" srcId="{CD3D2246-B3A1-4B68-901E-F12F3084C71B}" destId="{4B8C12FC-17AE-4BFD-BA2C-9290EA2537E4}" srcOrd="0" destOrd="0" presId="urn:microsoft.com/office/officeart/2005/8/layout/hierarchy4"/>
    <dgm:cxn modelId="{3039E2DC-7F73-436F-B6E2-6607653D4DD3}" srcId="{3EF63395-2800-407D-BF8A-D38CC5B8D2F5}" destId="{12CF4483-6A66-437E-AD58-867B5C52B14F}" srcOrd="0" destOrd="0" parTransId="{1D137654-47CC-4702-B199-4976F6821608}" sibTransId="{2A9EC6A4-38C4-4EC5-9289-B06D59617CE9}"/>
    <dgm:cxn modelId="{AB4B73C5-7993-4EDC-972B-14DB712BECE9}" type="presOf" srcId="{3EF63395-2800-407D-BF8A-D38CC5B8D2F5}" destId="{C7260A8B-06F0-4B9F-A5EA-3E92E546B70D}" srcOrd="0" destOrd="0" presId="urn:microsoft.com/office/officeart/2005/8/layout/hierarchy4"/>
    <dgm:cxn modelId="{BD0A4777-83D6-4916-94AC-9AD7FF58D93D}" type="presParOf" srcId="{C7260A8B-06F0-4B9F-A5EA-3E92E546B70D}" destId="{5E12E133-B4AE-47E6-A4C2-B02A773D25AC}" srcOrd="0" destOrd="0" presId="urn:microsoft.com/office/officeart/2005/8/layout/hierarchy4"/>
    <dgm:cxn modelId="{E4A0C81B-B5F3-43E8-81C2-8F87330C520D}" type="presParOf" srcId="{5E12E133-B4AE-47E6-A4C2-B02A773D25AC}" destId="{299DB3A9-8FC2-4EA5-A763-F29A9E0FAC70}" srcOrd="0" destOrd="0" presId="urn:microsoft.com/office/officeart/2005/8/layout/hierarchy4"/>
    <dgm:cxn modelId="{BA1F5661-BB40-4D1E-97E8-7BFF25EFA11D}" type="presParOf" srcId="{5E12E133-B4AE-47E6-A4C2-B02A773D25AC}" destId="{141C8C35-E512-4355-AC69-096B85824A70}" srcOrd="1" destOrd="0" presId="urn:microsoft.com/office/officeart/2005/8/layout/hierarchy4"/>
    <dgm:cxn modelId="{1BBFC3C2-9C75-42BF-B902-A2A83D0DDBD5}" type="presParOf" srcId="{5E12E133-B4AE-47E6-A4C2-B02A773D25AC}" destId="{077E8E68-AB59-4FE4-A01C-7E7620223F72}" srcOrd="2" destOrd="0" presId="urn:microsoft.com/office/officeart/2005/8/layout/hierarchy4"/>
    <dgm:cxn modelId="{CDD4F674-0FC0-46E9-98C1-3D6221418329}" type="presParOf" srcId="{077E8E68-AB59-4FE4-A01C-7E7620223F72}" destId="{F9E7950D-A137-4B0C-BC66-0FF4F9FC9272}" srcOrd="0" destOrd="0" presId="urn:microsoft.com/office/officeart/2005/8/layout/hierarchy4"/>
    <dgm:cxn modelId="{C384512C-F31F-411F-82EF-F5F3234C1107}" type="presParOf" srcId="{F9E7950D-A137-4B0C-BC66-0FF4F9FC9272}" destId="{4B8C12FC-17AE-4BFD-BA2C-9290EA2537E4}" srcOrd="0" destOrd="0" presId="urn:microsoft.com/office/officeart/2005/8/layout/hierarchy4"/>
    <dgm:cxn modelId="{EE6F258E-FF86-4C3B-BBF1-3B635D10275C}" type="presParOf" srcId="{F9E7950D-A137-4B0C-BC66-0FF4F9FC9272}" destId="{CE4B5B9C-8786-4BD3-A8F0-EBB6FFC364C7}" srcOrd="1" destOrd="0" presId="urn:microsoft.com/office/officeart/2005/8/layout/hierarchy4"/>
    <dgm:cxn modelId="{5B8D7ECD-DD8E-4C20-8B2C-4F48DED72114}" type="presParOf" srcId="{077E8E68-AB59-4FE4-A01C-7E7620223F72}" destId="{EA9B25D6-61BF-42DD-8B0F-A19A4FB01AC6}" srcOrd="1" destOrd="0" presId="urn:microsoft.com/office/officeart/2005/8/layout/hierarchy4"/>
    <dgm:cxn modelId="{5E0D1ECB-29A3-4E0C-8683-C136683860E2}" type="presParOf" srcId="{077E8E68-AB59-4FE4-A01C-7E7620223F72}" destId="{5F966F8C-377A-49AC-9403-0E0720267C3E}" srcOrd="2" destOrd="0" presId="urn:microsoft.com/office/officeart/2005/8/layout/hierarchy4"/>
    <dgm:cxn modelId="{BC3C6F38-A9F7-4ED8-88C3-8B8F7D280A84}" type="presParOf" srcId="{5F966F8C-377A-49AC-9403-0E0720267C3E}" destId="{7881E963-33D5-44B6-AB5E-50DDEE8EF0DE}" srcOrd="0" destOrd="0" presId="urn:microsoft.com/office/officeart/2005/8/layout/hierarchy4"/>
    <dgm:cxn modelId="{EE32F169-6689-4C38-9C62-BED102D1FFC8}" type="presParOf" srcId="{5F966F8C-377A-49AC-9403-0E0720267C3E}" destId="{5A905CD4-2FF6-455B-889B-B2D9F9060B84}" srcOrd="1" destOrd="0" presId="urn:microsoft.com/office/officeart/2005/8/layout/hierarchy4"/>
    <dgm:cxn modelId="{43C67019-931E-481B-93FF-FD6EAEC65D16}" type="presParOf" srcId="{077E8E68-AB59-4FE4-A01C-7E7620223F72}" destId="{22937D73-B18C-487E-AD13-D8DD2CF34318}" srcOrd="3" destOrd="0" presId="urn:microsoft.com/office/officeart/2005/8/layout/hierarchy4"/>
    <dgm:cxn modelId="{4C6A9567-91C7-42CD-87F1-3B7808DF886B}" type="presParOf" srcId="{077E8E68-AB59-4FE4-A01C-7E7620223F72}" destId="{955FB9F6-68BA-4C28-A6E4-23284EFEA68F}" srcOrd="4" destOrd="0" presId="urn:microsoft.com/office/officeart/2005/8/layout/hierarchy4"/>
    <dgm:cxn modelId="{0E91564C-BB68-4B30-9C64-B9E974D2B87A}" type="presParOf" srcId="{955FB9F6-68BA-4C28-A6E4-23284EFEA68F}" destId="{7EBE0019-642C-4330-BFBB-961AA0270C9C}" srcOrd="0" destOrd="0" presId="urn:microsoft.com/office/officeart/2005/8/layout/hierarchy4"/>
    <dgm:cxn modelId="{C52FCF86-625D-4614-A9C0-594D33210DD0}" type="presParOf" srcId="{955FB9F6-68BA-4C28-A6E4-23284EFEA68F}" destId="{6E380FCA-00C7-4B03-9841-CF995D784B0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DB3A9-8FC2-4EA5-A763-F29A9E0FAC70}">
      <dsp:nvSpPr>
        <dsp:cNvPr id="0" name=""/>
        <dsp:cNvSpPr/>
      </dsp:nvSpPr>
      <dsp:spPr>
        <a:xfrm>
          <a:off x="0" y="113048"/>
          <a:ext cx="7766813" cy="15486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48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rPr>
            <a:t>Core GCSE Subjects</a:t>
          </a:r>
        </a:p>
      </dsp:txBody>
      <dsp:txXfrm>
        <a:off x="45359" y="158407"/>
        <a:ext cx="7676095" cy="1457957"/>
      </dsp:txXfrm>
    </dsp:sp>
    <dsp:sp modelId="{4B8C12FC-17AE-4BFD-BA2C-9290EA2537E4}">
      <dsp:nvSpPr>
        <dsp:cNvPr id="0" name=""/>
        <dsp:cNvSpPr/>
      </dsp:nvSpPr>
      <dsp:spPr>
        <a:xfrm>
          <a:off x="2793" y="1753933"/>
          <a:ext cx="2451645" cy="15486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8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EBacc</a:t>
          </a:r>
          <a:r>
            <a:rPr kumimoji="0" lang="en-GB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GCSE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Subjects</a:t>
          </a:r>
        </a:p>
      </dsp:txBody>
      <dsp:txXfrm>
        <a:off x="48152" y="1799292"/>
        <a:ext cx="2360927" cy="1457957"/>
      </dsp:txXfrm>
    </dsp:sp>
    <dsp:sp modelId="{7881E963-33D5-44B6-AB5E-50DDEE8EF0DE}">
      <dsp:nvSpPr>
        <dsp:cNvPr id="0" name=""/>
        <dsp:cNvSpPr/>
      </dsp:nvSpPr>
      <dsp:spPr>
        <a:xfrm>
          <a:off x="2660377" y="1753933"/>
          <a:ext cx="2451645" cy="15486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GB" sz="18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Other GCSE Optional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Subjects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GB" sz="18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2705736" y="1799292"/>
        <a:ext cx="2360927" cy="1457957"/>
      </dsp:txXfrm>
    </dsp:sp>
    <dsp:sp modelId="{7EBE0019-642C-4330-BFBB-961AA0270C9C}">
      <dsp:nvSpPr>
        <dsp:cNvPr id="0" name=""/>
        <dsp:cNvSpPr/>
      </dsp:nvSpPr>
      <dsp:spPr>
        <a:xfrm>
          <a:off x="5317961" y="1753933"/>
          <a:ext cx="2451645" cy="15486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Vocational Optional Subjects</a:t>
          </a:r>
        </a:p>
      </dsp:txBody>
      <dsp:txXfrm>
        <a:off x="5363320" y="1799292"/>
        <a:ext cx="2360927" cy="1457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6D035-D810-4E59-B103-63BEC00B7C19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72718-B4D1-4499-BA58-882F5F14DC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93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72718-B4D1-4499-BA58-882F5F14DC5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814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4 in English and Maths general entrance</a:t>
            </a:r>
            <a:r>
              <a:rPr lang="en-GB" baseline="0" dirty="0" smtClean="0"/>
              <a:t> requirement for colleges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72718-B4D1-4499-BA58-882F5F14DC5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830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72718-B4D1-4499-BA58-882F5F14DC5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545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72718-B4D1-4499-BA58-882F5F14DC5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354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72718-B4D1-4499-BA58-882F5F14DC5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775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72718-B4D1-4499-BA58-882F5F14DC5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266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72718-B4D1-4499-BA58-882F5F14DC5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86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72718-B4D1-4499-BA58-882F5F14DC5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260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72718-B4D1-4499-BA58-882F5F14DC5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9239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MOD starts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72718-B4D1-4499-BA58-882F5F14DC5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9937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Focus</a:t>
            </a:r>
            <a:r>
              <a:rPr lang="en-GB" baseline="0" dirty="0" smtClean="0"/>
              <a:t> on describing the different examples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72718-B4D1-4499-BA58-882F5F14DC5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693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72718-B4D1-4499-BA58-882F5F14DC5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5159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Imagine</a:t>
            </a:r>
            <a:r>
              <a:rPr lang="en-GB" baseline="0" dirty="0" smtClean="0"/>
              <a:t> we freeze the tier groups now, students in 8h-8l will not study a language.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72718-B4D1-4499-BA58-882F5F14DC5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9101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72718-B4D1-4499-BA58-882F5F14DC5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986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Reiterate the importance of preference!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72718-B4D1-4499-BA58-882F5F14DC5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7690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Describe this example – ‘This student has chosen</a:t>
            </a:r>
            <a:r>
              <a:rPr lang="en-GB" baseline="0" dirty="0" smtClean="0"/>
              <a:t> History etc….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72718-B4D1-4499-BA58-882F5F14DC55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0503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72718-B4D1-4499-BA58-882F5F14DC55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7437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72718-B4D1-4499-BA58-882F5F14DC55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4952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72718-B4D1-4499-BA58-882F5F14DC55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1759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72718-B4D1-4499-BA58-882F5F14DC55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4330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90BBF-CC94-4F18-91A3-6012D5FEF3B9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7129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90BBF-CC94-4F18-91A3-6012D5FEF3B9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830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  <a:ea typeface="MS PGothic" charset="0"/>
              </a:rPr>
              <a:t>Literacy and numeracy strategy, Vocational qualifications, and ever changing grade boundaries and performance tables. </a:t>
            </a:r>
            <a:endParaRPr lang="en-US" dirty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242D0776-E525-4243-B96D-0AF8065B4231}" type="slidenum">
              <a:rPr lang="en-US" sz="1200">
                <a:solidFill>
                  <a:prstClr val="black"/>
                </a:solidFill>
              </a:rPr>
              <a:pPr/>
              <a:t>4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424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  <a:ea typeface="MS PGothic" charset="0"/>
              </a:rPr>
              <a:t>Literacy and numeracy strategy, Vocational qualifications, and ever changing grade boundaries and performance tables. </a:t>
            </a:r>
            <a:endParaRPr lang="en-US" dirty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242D0776-E525-4243-B96D-0AF8065B4231}" type="slidenum">
              <a:rPr lang="en-US" sz="1200">
                <a:solidFill>
                  <a:prstClr val="black"/>
                </a:solidFill>
              </a:rPr>
              <a:pPr/>
              <a:t>5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278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  <a:ea typeface="MS PGothic" charset="0"/>
              </a:rPr>
              <a:t>Literacy and numeracy strategy, Vocational qualifications, and ever changing grade boundaries and performance tables. </a:t>
            </a:r>
            <a:endParaRPr lang="en-US" dirty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242D0776-E525-4243-B96D-0AF8065B4231}" type="slidenum">
              <a:rPr lang="en-US" sz="1200">
                <a:solidFill>
                  <a:prstClr val="black"/>
                </a:solidFill>
              </a:rPr>
              <a:pPr/>
              <a:t>6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703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  <a:ea typeface="MS PGothic" charset="0"/>
              </a:rPr>
              <a:t>Literacy and numeracy strategy, Vocational qualifications, and ever changing grade boundaries and performance tables. </a:t>
            </a:r>
            <a:endParaRPr lang="en-US" dirty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242D0776-E525-4243-B96D-0AF8065B4231}" type="slidenum">
              <a:rPr lang="en-US" sz="1200">
                <a:solidFill>
                  <a:prstClr val="black"/>
                </a:solidFill>
              </a:rPr>
              <a:pPr/>
              <a:t>7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14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  <a:ea typeface="MS PGothic" charset="0"/>
              </a:rPr>
              <a:t>Literacy and numeracy strategy, Vocational qualifications, and ever changing grade boundaries and performance tables. </a:t>
            </a:r>
            <a:endParaRPr lang="en-US" dirty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242D0776-E525-4243-B96D-0AF8065B4231}" type="slidenum">
              <a:rPr lang="en-US" sz="1200">
                <a:solidFill>
                  <a:prstClr val="black"/>
                </a:solidFill>
              </a:rPr>
              <a:pPr/>
              <a:t>8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47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GCSE – really a 5 year programme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72718-B4D1-4499-BA58-882F5F14DC5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069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E.g. old Science</a:t>
            </a:r>
            <a:r>
              <a:rPr lang="en-GB" baseline="0" dirty="0" smtClean="0"/>
              <a:t> GCSE was 25 % coursework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72718-B4D1-4499-BA58-882F5F14DC5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158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2436-0219-4527-92B7-0CE3A90D1C14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E0B04-2A6B-42BE-8936-EDED2002ED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620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2436-0219-4527-92B7-0CE3A90D1C14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E0B04-2A6B-42BE-8936-EDED2002ED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889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2436-0219-4527-92B7-0CE3A90D1C14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E0B04-2A6B-42BE-8936-EDED2002ED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319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158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4800" y="1524000"/>
            <a:ext cx="115824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77001"/>
            <a:ext cx="28448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77001"/>
            <a:ext cx="38608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176000" y="6629400"/>
            <a:ext cx="1016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2D04E-A58A-4731-AA13-638C60A191C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90816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09F17-78D8-B246-80D0-70560C3E239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997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2FA62-5425-A049-9B65-CC1F34E892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872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D4E7E-BC6F-3746-9A81-4048544B965A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46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B21A2-898E-D94C-A9A4-23C623C7E4C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62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8A95A-AB3E-9245-BBDE-97CD945D6E0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659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974ED-7347-664F-860C-B84F54801DF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25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0F6AC-619C-A942-BF02-4A53AD570CF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7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114" y="365125"/>
            <a:ext cx="9967685" cy="132556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GB" sz="4000" b="1" kern="1200" dirty="0">
                <a:solidFill>
                  <a:srgbClr val="003907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114" y="1825625"/>
            <a:ext cx="9967686" cy="4351338"/>
          </a:xfrm>
        </p:spPr>
        <p:txBody>
          <a:bodyPr/>
          <a:lstStyle>
            <a:lvl1pPr>
              <a:defRPr>
                <a:solidFill>
                  <a:srgbClr val="042C08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42C08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42C08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42C08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42C0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2436-0219-4527-92B7-0CE3A90D1C14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E0B04-2A6B-42BE-8936-EDED2002EDB3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215897" y="580327"/>
            <a:ext cx="0" cy="5655197"/>
          </a:xfrm>
          <a:prstGeom prst="line">
            <a:avLst/>
          </a:prstGeom>
          <a:ln w="6350" cmpd="sng">
            <a:solidFill>
              <a:srgbClr val="00390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H_School_logo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6" r="10756" b="28417"/>
          <a:stretch/>
        </p:blipFill>
        <p:spPr>
          <a:xfrm>
            <a:off x="315407" y="620374"/>
            <a:ext cx="760557" cy="889233"/>
          </a:xfrm>
          <a:prstGeom prst="rect">
            <a:avLst/>
          </a:prstGeom>
        </p:spPr>
      </p:pic>
      <p:pic>
        <p:nvPicPr>
          <p:cNvPr id="9" name="Picture 8" descr="NCTL_National_Teaching_School_lock_up_(colour)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075" y="5856514"/>
            <a:ext cx="983496" cy="5336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14581" y="5856514"/>
            <a:ext cx="548380" cy="54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43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581C0-BF14-9341-99A7-6821D7095D4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507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409B9-A63B-A440-9BD2-497AE08A9FF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30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E36B7-2594-6A48-9F34-04B26CDCBAB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829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281CC-81B7-9F42-A276-BA88F63D50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92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2436-0219-4527-92B7-0CE3A90D1C14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E0B04-2A6B-42BE-8936-EDED2002ED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68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2436-0219-4527-92B7-0CE3A90D1C14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E0B04-2A6B-42BE-8936-EDED2002ED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96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2436-0219-4527-92B7-0CE3A90D1C14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E0B04-2A6B-42BE-8936-EDED2002ED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369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2436-0219-4527-92B7-0CE3A90D1C14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E0B04-2A6B-42BE-8936-EDED2002ED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733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2436-0219-4527-92B7-0CE3A90D1C14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E0B04-2A6B-42BE-8936-EDED2002ED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34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2436-0219-4527-92B7-0CE3A90D1C14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E0B04-2A6B-42BE-8936-EDED2002ED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205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2436-0219-4527-92B7-0CE3A90D1C14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E0B04-2A6B-42BE-8936-EDED2002ED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91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22436-0219-4527-92B7-0CE3A90D1C14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E0B04-2A6B-42BE-8936-EDED2002ED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32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C7057D-1E92-6645-ABF7-B7A1269EC3DD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44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mp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6"/>
            <a:ext cx="12192000" cy="68640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37928" y="3699039"/>
            <a:ext cx="771614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000" b="1" dirty="0" smtClean="0">
                <a:solidFill>
                  <a:srgbClr val="003907"/>
                </a:solidFill>
                <a:latin typeface="Arial"/>
                <a:cs typeface="Arial"/>
              </a:rPr>
              <a:t>Option Information Evening</a:t>
            </a:r>
          </a:p>
          <a:p>
            <a:pPr algn="ctr"/>
            <a:endParaRPr lang="en-GB" sz="2400" dirty="0" smtClean="0">
              <a:solidFill>
                <a:srgbClr val="003907"/>
              </a:solidFill>
              <a:latin typeface="Arial"/>
              <a:cs typeface="Arial"/>
            </a:endParaRPr>
          </a:p>
          <a:p>
            <a:pPr algn="ctr"/>
            <a:r>
              <a:rPr lang="en-GB" sz="2400" dirty="0" smtClean="0">
                <a:solidFill>
                  <a:srgbClr val="003907"/>
                </a:solidFill>
                <a:latin typeface="Arial"/>
                <a:cs typeface="Arial"/>
              </a:rPr>
              <a:t>February 2018</a:t>
            </a:r>
            <a:endParaRPr lang="en-GB" sz="2400" dirty="0">
              <a:solidFill>
                <a:srgbClr val="003907"/>
              </a:solidFill>
              <a:latin typeface="Arial"/>
              <a:cs typeface="Arial"/>
            </a:endParaRPr>
          </a:p>
        </p:txBody>
      </p:sp>
      <p:pic>
        <p:nvPicPr>
          <p:cNvPr id="7" name="Picture 6" descr="TH_School_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69" y="567648"/>
            <a:ext cx="2675462" cy="285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34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GCSE Reforms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4819" name="AutoShape 3"/>
          <p:cNvSpPr>
            <a:spLocks noChangeArrowheads="1"/>
          </p:cNvSpPr>
          <p:nvPr/>
        </p:nvSpPr>
        <p:spPr bwMode="gray">
          <a:xfrm>
            <a:off x="3352800" y="1905000"/>
            <a:ext cx="5410200" cy="457200"/>
          </a:xfrm>
          <a:prstGeom prst="roundRect">
            <a:avLst>
              <a:gd name="adj" fmla="val 49106"/>
            </a:avLst>
          </a:prstGeom>
          <a:solidFill>
            <a:srgbClr val="00B050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Linear assessment</a:t>
            </a: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gray">
          <a:xfrm>
            <a:off x="3352800" y="2667000"/>
            <a:ext cx="5410200" cy="457200"/>
          </a:xfrm>
          <a:prstGeom prst="roundRect">
            <a:avLst>
              <a:gd name="adj" fmla="val 49106"/>
            </a:avLst>
          </a:prstGeom>
          <a:solidFill>
            <a:srgbClr val="7030A0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Fewer </a:t>
            </a:r>
            <a:r>
              <a:rPr lang="en-GB" sz="2400" dirty="0">
                <a:solidFill>
                  <a:schemeClr val="bg1"/>
                </a:solidFill>
              </a:rPr>
              <a:t>controlled assessments</a:t>
            </a: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gray">
          <a:xfrm>
            <a:off x="3352800" y="3429000"/>
            <a:ext cx="5410200" cy="457200"/>
          </a:xfrm>
          <a:prstGeom prst="roundRect">
            <a:avLst>
              <a:gd name="adj" fmla="val 49106"/>
            </a:avLst>
          </a:prstGeom>
          <a:solidFill>
            <a:srgbClr val="990000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New 9-1 grading system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3352800" y="4191000"/>
            <a:ext cx="5410200" cy="457200"/>
          </a:xfrm>
          <a:prstGeom prst="roundRect">
            <a:avLst>
              <a:gd name="adj" fmla="val 49106"/>
            </a:avLst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GB" sz="2400" dirty="0"/>
              <a:t>More challenging content</a:t>
            </a:r>
          </a:p>
        </p:txBody>
      </p:sp>
    </p:spTree>
    <p:extLst>
      <p:ext uri="{BB962C8B-B14F-4D97-AF65-F5344CB8AC3E}">
        <p14:creationId xmlns:p14="http://schemas.microsoft.com/office/powerpoint/2010/main" val="39731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animBg="1"/>
      <p:bldP spid="34820" grpId="0" animBg="1"/>
      <p:bldP spid="34821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GCSE Grades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712818"/>
              </p:ext>
            </p:extLst>
          </p:nvPr>
        </p:nvGraphicFramePr>
        <p:xfrm>
          <a:off x="1385889" y="1899921"/>
          <a:ext cx="9967910" cy="135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67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67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67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67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967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9679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9679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9679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9679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99679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32199">
                <a:tc gridSpan="10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NEW</a:t>
                      </a:r>
                      <a:r>
                        <a:rPr lang="en-GB" sz="1400" baseline="0" dirty="0" smtClean="0"/>
                        <a:t> GCSE GRADING STRUCTURE</a:t>
                      </a:r>
                      <a:endParaRPr lang="en-GB" sz="14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9</a:t>
                      </a:r>
                      <a:endParaRPr lang="en-GB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8</a:t>
                      </a:r>
                      <a:endParaRPr lang="en-GB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7</a:t>
                      </a:r>
                      <a:endParaRPr lang="en-GB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6</a:t>
                      </a:r>
                      <a:endParaRPr lang="en-GB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5</a:t>
                      </a:r>
                      <a:endParaRPr lang="en-GB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4</a:t>
                      </a:r>
                      <a:endParaRPr lang="en-GB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3</a:t>
                      </a:r>
                      <a:endParaRPr lang="en-GB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2</a:t>
                      </a:r>
                      <a:endParaRPr lang="en-GB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</a:t>
                      </a:r>
                      <a:endParaRPr lang="en-GB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U</a:t>
                      </a:r>
                      <a:endParaRPr lang="en-GB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GB" b="1" dirty="0" smtClean="0"/>
                        <a:t>                A*                      </a:t>
                      </a:r>
                      <a:r>
                        <a:rPr lang="en-GB" b="1" baseline="0" dirty="0" smtClean="0"/>
                        <a:t> </a:t>
                      </a:r>
                      <a:r>
                        <a:rPr lang="en-GB" b="1" dirty="0" smtClean="0"/>
                        <a:t> A</a:t>
                      </a:r>
                      <a:endParaRPr lang="en-GB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GB" b="1" dirty="0" smtClean="0"/>
                        <a:t>     </a:t>
                      </a:r>
                      <a:r>
                        <a:rPr lang="en-GB" b="1" baseline="0" dirty="0" smtClean="0"/>
                        <a:t>       B                              C</a:t>
                      </a:r>
                      <a:endParaRPr lang="en-GB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GB" b="1" dirty="0" smtClean="0"/>
                        <a:t>   D             E            F</a:t>
                      </a:r>
                      <a:r>
                        <a:rPr lang="en-GB" b="1" baseline="0" dirty="0" smtClean="0"/>
                        <a:t>            G</a:t>
                      </a:r>
                      <a:endParaRPr lang="en-GB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U</a:t>
                      </a:r>
                      <a:endParaRPr lang="en-GB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1987">
                <a:tc gridSpan="10"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CURRENT</a:t>
                      </a:r>
                      <a:r>
                        <a:rPr lang="en-GB" sz="1400" b="1" baseline="0" dirty="0" smtClean="0">
                          <a:solidFill>
                            <a:schemeClr val="bg1"/>
                          </a:solidFill>
                        </a:rPr>
                        <a:t> GCSE GRADING STRUCTURE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 rot="16200000">
            <a:off x="5039970" y="2993813"/>
            <a:ext cx="1649305" cy="812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614773" y="4309534"/>
            <a:ext cx="2499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new </a:t>
            </a:r>
            <a:r>
              <a:rPr lang="en-GB" sz="24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DfE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‘GOOD PASS’</a:t>
            </a:r>
            <a:endParaRPr lang="en-GB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 rot="16200000">
            <a:off x="1052170" y="2993812"/>
            <a:ext cx="1649305" cy="812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26973" y="4301068"/>
            <a:ext cx="249969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Awarded to approximately 3 % of the national cohort</a:t>
            </a:r>
            <a:endParaRPr lang="en-GB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5400000">
            <a:off x="6443339" y="1448922"/>
            <a:ext cx="880944" cy="6927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633963" y="238780"/>
            <a:ext cx="2499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new </a:t>
            </a:r>
            <a:r>
              <a:rPr lang="en-GB" sz="24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DfE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‘STANDARD PASS’</a:t>
            </a:r>
            <a:endParaRPr lang="en-GB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97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114" y="365125"/>
            <a:ext cx="10407001" cy="1325563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Commitment at Home: </a:t>
            </a:r>
            <a:b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GB" sz="3100" b="0" i="1" dirty="0" smtClean="0">
                <a:solidFill>
                  <a:schemeClr val="accent6">
                    <a:lumMod val="50000"/>
                  </a:schemeClr>
                </a:solidFill>
              </a:rPr>
              <a:t>Working together to ensure success for each student</a:t>
            </a:r>
            <a:endParaRPr lang="en-GB" sz="3100" b="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438275" indent="-455613">
              <a:spcAft>
                <a:spcPts val="1000"/>
              </a:spcAft>
              <a:buNone/>
            </a:pPr>
            <a:r>
              <a:rPr lang="en-GB" sz="3500" dirty="0" smtClean="0">
                <a:solidFill>
                  <a:srgbClr val="00B050"/>
                </a:solidFill>
              </a:rPr>
              <a:t>Keep Up </a:t>
            </a:r>
            <a:r>
              <a:rPr lang="en-GB" sz="3500" dirty="0" smtClean="0">
                <a:solidFill>
                  <a:srgbClr val="FF0000"/>
                </a:solidFill>
              </a:rPr>
              <a:t>Not Catch Up</a:t>
            </a:r>
            <a:endParaRPr lang="en-GB" sz="35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897200" indent="-45720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Factual recall (rote learning)</a:t>
            </a:r>
          </a:p>
          <a:p>
            <a:pPr marL="1897200" indent="-45720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There is </a:t>
            </a:r>
            <a:r>
              <a:rPr lang="en-GB" dirty="0" smtClean="0">
                <a:solidFill>
                  <a:srgbClr val="FF0000"/>
                </a:solidFill>
              </a:rPr>
              <a:t>always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homework</a:t>
            </a:r>
          </a:p>
          <a:p>
            <a:pPr marL="1897200" indent="-45720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Access the KUNCU section of the school website</a:t>
            </a:r>
          </a:p>
          <a:p>
            <a:pPr marL="1879600" indent="-439738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Read – ensure you have the required revision material/text books</a:t>
            </a:r>
          </a:p>
          <a:p>
            <a:endParaRPr lang="en-GB" sz="3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982663">
              <a:buNone/>
            </a:pPr>
            <a:r>
              <a:rPr lang="en-GB" sz="3500" dirty="0" smtClean="0">
                <a:solidFill>
                  <a:srgbClr val="0070C0"/>
                </a:solidFill>
              </a:rPr>
              <a:t>Engagement with school</a:t>
            </a:r>
          </a:p>
          <a:p>
            <a:pPr marL="1897063" indent="-45720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INSIGHT</a:t>
            </a:r>
          </a:p>
          <a:p>
            <a:pPr marL="1897063" indent="-45720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Email teaching staff</a:t>
            </a:r>
          </a:p>
          <a:p>
            <a:pPr marL="1897063" indent="-45720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Parents’ Evenings/Tutor-Parent Review Days</a:t>
            </a:r>
          </a:p>
          <a:p>
            <a:endParaRPr lang="en-GB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486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Learning Pathways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gray">
          <a:xfrm>
            <a:off x="7132735" y="2489421"/>
            <a:ext cx="2777384" cy="2606289"/>
          </a:xfrm>
          <a:prstGeom prst="chevron">
            <a:avLst>
              <a:gd name="adj" fmla="val 16468"/>
            </a:avLst>
          </a:prstGeom>
          <a:solidFill>
            <a:srgbClr val="00B050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endParaRPr lang="en-US" dirty="0"/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gray">
          <a:xfrm>
            <a:off x="4724398" y="2489422"/>
            <a:ext cx="2912077" cy="2606288"/>
          </a:xfrm>
          <a:prstGeom prst="chevron">
            <a:avLst>
              <a:gd name="adj" fmla="val 17842"/>
            </a:avLst>
          </a:prstGeom>
          <a:solidFill>
            <a:srgbClr val="FFCC00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endParaRPr lang="en-US" dirty="0"/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gray">
          <a:xfrm>
            <a:off x="2249288" y="2489421"/>
            <a:ext cx="3014689" cy="2606289"/>
          </a:xfrm>
          <a:prstGeom prst="chevron">
            <a:avLst>
              <a:gd name="adj" fmla="val 17842"/>
            </a:avLst>
          </a:prstGeom>
          <a:solidFill>
            <a:srgbClr val="990000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endParaRPr lang="en-US" dirty="0"/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gray">
          <a:xfrm>
            <a:off x="2516609" y="1538287"/>
            <a:ext cx="2057400" cy="574675"/>
          </a:xfrm>
          <a:prstGeom prst="roundRect">
            <a:avLst>
              <a:gd name="adj" fmla="val 50000"/>
            </a:avLst>
          </a:prstGeom>
          <a:solidFill>
            <a:srgbClr val="990000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GB" sz="2800" b="1" dirty="0">
                <a:solidFill>
                  <a:srgbClr val="FFFF00"/>
                </a:solidFill>
              </a:rPr>
              <a:t>KS3</a:t>
            </a:r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gray">
          <a:xfrm>
            <a:off x="4910833" y="1526862"/>
            <a:ext cx="2057400" cy="574675"/>
          </a:xfrm>
          <a:prstGeom prst="roundRect">
            <a:avLst>
              <a:gd name="adj" fmla="val 50000"/>
            </a:avLst>
          </a:prstGeom>
          <a:solidFill>
            <a:srgbClr val="FFCC00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GB" sz="2800" b="1" dirty="0"/>
              <a:t>KS4</a:t>
            </a:r>
          </a:p>
        </p:txBody>
      </p:sp>
      <p:sp>
        <p:nvSpPr>
          <p:cNvPr id="36872" name="AutoShape 8"/>
          <p:cNvSpPr>
            <a:spLocks noChangeArrowheads="1"/>
          </p:cNvSpPr>
          <p:nvPr/>
        </p:nvSpPr>
        <p:spPr bwMode="gray">
          <a:xfrm>
            <a:off x="7305057" y="1526862"/>
            <a:ext cx="2057400" cy="574675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GB" sz="2800" b="1" dirty="0"/>
              <a:t>KS5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6148388" y="33766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dirty="0"/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5586775" y="2691770"/>
            <a:ext cx="1628048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GB" b="1" dirty="0">
                <a:solidFill>
                  <a:srgbClr val="000000"/>
                </a:solidFill>
              </a:rPr>
              <a:t>GCSE</a:t>
            </a:r>
          </a:p>
          <a:p>
            <a:pPr algn="l"/>
            <a:endParaRPr lang="en-GB" b="1" dirty="0">
              <a:solidFill>
                <a:srgbClr val="000000"/>
              </a:solidFill>
            </a:endParaRPr>
          </a:p>
          <a:p>
            <a:pPr algn="l"/>
            <a:r>
              <a:rPr lang="en-GB" b="1" dirty="0" smtClean="0">
                <a:solidFill>
                  <a:srgbClr val="000000"/>
                </a:solidFill>
              </a:rPr>
              <a:t>Vocational: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000000"/>
                </a:solidFill>
              </a:rPr>
              <a:t>BTEC First</a:t>
            </a:r>
            <a:endParaRPr lang="en-GB" sz="1600" b="1" dirty="0">
              <a:solidFill>
                <a:srgbClr val="0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000000"/>
                </a:solidFill>
              </a:rPr>
              <a:t>Cambridge National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000000"/>
                </a:solidFill>
              </a:rPr>
              <a:t>WJEC</a:t>
            </a:r>
            <a:endParaRPr lang="en-GB" sz="1600" b="1" dirty="0">
              <a:solidFill>
                <a:srgbClr val="000000"/>
              </a:solidFill>
            </a:endParaRPr>
          </a:p>
          <a:p>
            <a:pPr algn="l"/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2769221" y="2687965"/>
            <a:ext cx="2141612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GB" b="1" dirty="0">
                <a:solidFill>
                  <a:srgbClr val="FFFF00"/>
                </a:solidFill>
              </a:rPr>
              <a:t>Broad Learning </a:t>
            </a:r>
          </a:p>
          <a:p>
            <a:pPr algn="l"/>
            <a:r>
              <a:rPr lang="en-GB" b="1" dirty="0" smtClean="0">
                <a:solidFill>
                  <a:srgbClr val="FFFF00"/>
                </a:solidFill>
              </a:rPr>
              <a:t>Experience</a:t>
            </a:r>
            <a:r>
              <a:rPr lang="en-GB" b="1" dirty="0">
                <a:solidFill>
                  <a:srgbClr val="FFFF00"/>
                </a:solidFill>
              </a:rPr>
              <a:t> </a:t>
            </a:r>
            <a:endParaRPr lang="en-GB" b="1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FFFF00"/>
                </a:solidFill>
              </a:rPr>
              <a:t>Curriculum designed to prepare for KS4</a:t>
            </a:r>
            <a:endParaRPr lang="en-GB" sz="1600" b="1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FFFF00"/>
                </a:solidFill>
              </a:rPr>
              <a:t>Student progress </a:t>
            </a:r>
            <a:r>
              <a:rPr lang="en-GB" sz="1600" b="1" dirty="0">
                <a:solidFill>
                  <a:srgbClr val="FFFF00"/>
                </a:solidFill>
              </a:rPr>
              <a:t>reported using the GCSE </a:t>
            </a:r>
            <a:r>
              <a:rPr lang="en-GB" sz="1600" b="1" dirty="0" smtClean="0">
                <a:solidFill>
                  <a:srgbClr val="FFFF00"/>
                </a:solidFill>
              </a:rPr>
              <a:t>grading system</a:t>
            </a:r>
            <a:endParaRPr lang="en-GB" sz="1600" b="1" dirty="0">
              <a:solidFill>
                <a:srgbClr val="FFFF00"/>
              </a:solidFill>
            </a:endParaRPr>
          </a:p>
          <a:p>
            <a:pPr algn="l"/>
            <a:r>
              <a:rPr lang="en-GB" sz="1600" dirty="0" smtClean="0">
                <a:solidFill>
                  <a:srgbClr val="FFFF00"/>
                </a:solidFill>
              </a:rPr>
              <a:t>  </a:t>
            </a:r>
            <a:endParaRPr lang="en-GB" sz="1600" dirty="0">
              <a:solidFill>
                <a:srgbClr val="FFFF00"/>
              </a:solidFill>
            </a:endParaRP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7707575" y="2687965"/>
            <a:ext cx="189103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600" b="1" dirty="0"/>
              <a:t>GCE –  New </a:t>
            </a:r>
            <a:r>
              <a:rPr lang="en-GB" sz="1600" b="1" dirty="0" smtClean="0"/>
              <a:t>A Level</a:t>
            </a:r>
            <a:endParaRPr lang="en-GB" sz="1600" b="1" dirty="0"/>
          </a:p>
          <a:p>
            <a:pPr algn="l"/>
            <a:endParaRPr lang="en-GB" sz="1600" b="1" dirty="0"/>
          </a:p>
          <a:p>
            <a:pPr algn="l"/>
            <a:r>
              <a:rPr lang="en-GB" sz="1600" b="1" dirty="0" smtClean="0"/>
              <a:t>New BTEC </a:t>
            </a:r>
            <a:r>
              <a:rPr lang="en-GB" sz="1600" b="1" dirty="0"/>
              <a:t>Nationals</a:t>
            </a:r>
          </a:p>
          <a:p>
            <a:pPr algn="l"/>
            <a:endParaRPr lang="en-GB" sz="1600" b="1" dirty="0"/>
          </a:p>
          <a:p>
            <a:pPr algn="l"/>
            <a:endParaRPr lang="en-GB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4511824" y="5589240"/>
            <a:ext cx="5586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Add university and the world of work</a:t>
            </a:r>
          </a:p>
        </p:txBody>
      </p:sp>
    </p:spTree>
    <p:extLst>
      <p:ext uri="{BB962C8B-B14F-4D97-AF65-F5344CB8AC3E}">
        <p14:creationId xmlns:p14="http://schemas.microsoft.com/office/powerpoint/2010/main" val="77064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  <p:bldP spid="36871" grpId="0" animBg="1"/>
      <p:bldP spid="36872" grpId="0" animBg="1"/>
      <p:bldP spid="36874" grpId="0"/>
      <p:bldP spid="36875" grpId="0"/>
      <p:bldP spid="368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The KS4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114" y="1780358"/>
            <a:ext cx="9967686" cy="4351338"/>
          </a:xfrm>
        </p:spPr>
        <p:txBody>
          <a:bodyPr/>
          <a:lstStyle/>
          <a:p>
            <a:endParaRPr lang="en-GB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64559032"/>
              </p:ext>
            </p:extLst>
          </p:nvPr>
        </p:nvGraphicFramePr>
        <p:xfrm>
          <a:off x="2483756" y="1892175"/>
          <a:ext cx="7772400" cy="3303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42818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/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495600" y="260648"/>
            <a:ext cx="7225498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Core Subjects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287688" y="1268760"/>
            <a:ext cx="77724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English Language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&amp; English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Literature (2 GCSE courses)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Mathematics</a:t>
            </a:r>
          </a:p>
          <a:p>
            <a:pPr eaLnBrk="1" hangingPunct="1">
              <a:defRPr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Science (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2 or 3 GCSEs)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Geography or History</a:t>
            </a:r>
          </a:p>
          <a:p>
            <a:pPr eaLnBrk="1" hangingPunct="1">
              <a:defRPr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MFL (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French or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Spanish)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PSHE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&amp;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Citizenship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Religious Studies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Physical Education</a:t>
            </a:r>
          </a:p>
          <a:p>
            <a:pPr eaLnBrk="1" hangingPunct="1">
              <a:buFontTx/>
              <a:buNone/>
              <a:defRPr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180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GB" sz="1800" dirty="0">
                <a:solidFill>
                  <a:schemeClr val="accent6">
                    <a:lumMod val="50000"/>
                  </a:schemeClr>
                </a:solidFill>
              </a:rPr>
              <a:t>Leads to a </a:t>
            </a:r>
            <a:r>
              <a:rPr lang="en-GB" sz="1800" dirty="0" smtClean="0">
                <a:solidFill>
                  <a:schemeClr val="accent6">
                    <a:lumMod val="50000"/>
                  </a:schemeClr>
                </a:solidFill>
              </a:rPr>
              <a:t>minimum of </a:t>
            </a:r>
            <a:r>
              <a:rPr lang="en-GB" sz="1800" dirty="0">
                <a:solidFill>
                  <a:schemeClr val="accent6">
                    <a:lumMod val="50000"/>
                  </a:schemeClr>
                </a:solidFill>
              </a:rPr>
              <a:t>6</a:t>
            </a:r>
            <a:r>
              <a:rPr lang="en-GB" sz="1800" dirty="0" smtClean="0">
                <a:solidFill>
                  <a:schemeClr val="accent6">
                    <a:lumMod val="50000"/>
                  </a:schemeClr>
                </a:solidFill>
              </a:rPr>
              <a:t> GCSE </a:t>
            </a:r>
            <a:r>
              <a:rPr lang="en-GB" sz="1800" dirty="0">
                <a:solidFill>
                  <a:schemeClr val="accent6">
                    <a:lumMod val="50000"/>
                  </a:schemeClr>
                </a:solidFill>
              </a:rPr>
              <a:t>qualifications)</a:t>
            </a:r>
          </a:p>
          <a:p>
            <a:pPr eaLnBrk="1" hangingPunct="1">
              <a:buFontTx/>
              <a:buNone/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29754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218728"/>
            <a:ext cx="8322148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Option Choices - GCSE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991544" y="1048200"/>
            <a:ext cx="9188527" cy="5715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Art 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&amp; Design			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	Geography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Art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: Textiles &amp; 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Fashion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		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History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Business Studies			Media Studies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Citizenship Studies			Music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Computing				Physical Education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Dance					Religion, Philosophy &amp; Ethics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Design &amp; Technology		</a:t>
            </a:r>
            <a:endParaRPr lang="en-GB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Drama			</a:t>
            </a:r>
          </a:p>
          <a:p>
            <a:pPr marL="0" lvl="0" indent="0">
              <a:buNone/>
            </a:pP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Economics	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Food Preparation &amp; Nutrition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GB" sz="2400" i="1" dirty="0">
                <a:solidFill>
                  <a:schemeClr val="accent6">
                    <a:lumMod val="50000"/>
                  </a:schemeClr>
                </a:solidFill>
              </a:rPr>
              <a:t>			</a:t>
            </a:r>
            <a:endParaRPr lang="en-GB" sz="1200" dirty="0">
              <a:solidFill>
                <a:schemeClr val="accent6">
                  <a:lumMod val="50000"/>
                </a:schemeClr>
              </a:solidFill>
            </a:endParaRPr>
          </a:p>
          <a:p>
            <a:pPr lvl="2"/>
            <a:endParaRPr lang="en-GB" sz="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7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04" y="428604"/>
            <a:ext cx="91440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Option Choices - Vocational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351088" y="1412875"/>
            <a:ext cx="7772400" cy="5715000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buNone/>
              <a:defRPr/>
            </a:pPr>
            <a:r>
              <a:rPr lang="en-GB" sz="2600" dirty="0" smtClean="0">
                <a:solidFill>
                  <a:srgbClr val="FF0000"/>
                </a:solidFill>
              </a:rPr>
              <a:t>BTEC First Award  </a:t>
            </a:r>
            <a:r>
              <a:rPr lang="en-GB" sz="260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GB" sz="2600" dirty="0">
                <a:solidFill>
                  <a:schemeClr val="accent6">
                    <a:lumMod val="50000"/>
                  </a:schemeClr>
                </a:solidFill>
              </a:rPr>
              <a:t>equivalent to 1 GCSE</a:t>
            </a:r>
            <a:r>
              <a:rPr lang="en-GB" sz="26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  <a:defRPr/>
            </a:pPr>
            <a:endParaRPr lang="en-GB" sz="1700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</a:rPr>
              <a:t>Performing Arts (Acting or Production)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</a:rPr>
              <a:t>Performing Arts (Dance)      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</a:rPr>
              <a:t>Engineering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</a:rPr>
              <a:t>Sport             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</a:rPr>
              <a:t>Note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: The DoE Award is followed during the BTEC Sport course but can also be completed outside of normal lessons as part of our enrichment </a:t>
            </a: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</a:rPr>
              <a:t>programme</a:t>
            </a:r>
          </a:p>
          <a:p>
            <a:pPr>
              <a:buFont typeface="Wingdings" pitchFamily="2" charset="2"/>
              <a:buChar char="Ø"/>
              <a:defRPr/>
            </a:pPr>
            <a:endParaRPr lang="en-GB" dirty="0" smtClean="0">
              <a:solidFill>
                <a:srgbClr val="FF000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GB" dirty="0" smtClean="0">
                <a:solidFill>
                  <a:srgbClr val="FF0000"/>
                </a:solidFill>
              </a:rPr>
              <a:t>Cambridge National</a:t>
            </a:r>
            <a:endParaRPr lang="en-GB" sz="1900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</a:rPr>
              <a:t>Child Development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en-GB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GB" dirty="0" smtClean="0">
                <a:solidFill>
                  <a:srgbClr val="FF0000"/>
                </a:solidFill>
              </a:rPr>
              <a:t>WJEC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</a:rPr>
              <a:t>Hospitality &amp; Catering</a:t>
            </a:r>
          </a:p>
          <a:p>
            <a:pPr marL="0" indent="0" eaLnBrk="1" hangingPunct="1">
              <a:buNone/>
              <a:defRPr/>
            </a:pPr>
            <a:endParaRPr lang="en-GB" sz="2000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endParaRPr lang="en-GB" sz="2000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endParaRPr lang="en-GB" sz="2000" dirty="0">
              <a:solidFill>
                <a:schemeClr val="bg1"/>
              </a:solidFill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en-GB" sz="2000" dirty="0">
                <a:solidFill>
                  <a:schemeClr val="bg1"/>
                </a:solidFill>
              </a:rPr>
              <a:t>                       </a:t>
            </a:r>
            <a:endParaRPr lang="en-GB" dirty="0" smtClean="0">
              <a:solidFill>
                <a:schemeClr val="bg1"/>
              </a:solidFill>
            </a:endParaRPr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endParaRPr lang="en-GB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8393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GB" dirty="0" smtClean="0">
                <a:solidFill>
                  <a:srgbClr val="FFFF00"/>
                </a:solidFill>
              </a:rPr>
              <a:t>   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Principles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2224199" y="1528399"/>
            <a:ext cx="8291513" cy="435768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Broad and balanced choices</a:t>
            </a:r>
          </a:p>
          <a:p>
            <a:pPr eaLnBrk="1" hangingPunct="1">
              <a:defRPr/>
            </a:pPr>
            <a:endParaRPr lang="en-GB" sz="1800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Progression on to Post 16 courses</a:t>
            </a:r>
          </a:p>
          <a:p>
            <a:pPr eaLnBrk="1" hangingPunct="1">
              <a:defRPr/>
            </a:pPr>
            <a:endParaRPr lang="en-GB" sz="1800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Opportunity for future career aspirations</a:t>
            </a:r>
          </a:p>
          <a:p>
            <a:pPr eaLnBrk="1" hangingPunct="1">
              <a:defRPr/>
            </a:pPr>
            <a:endParaRPr lang="en-GB" sz="1800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Responds to future demands</a:t>
            </a:r>
          </a:p>
          <a:p>
            <a:pPr eaLnBrk="1" hangingPunct="1">
              <a:defRPr/>
            </a:pPr>
            <a:endParaRPr lang="en-GB" sz="1800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Relevance to personal strengths</a:t>
            </a:r>
          </a:p>
          <a:p>
            <a:pPr eaLnBrk="1" hangingPunct="1">
              <a:defRPr/>
            </a:pPr>
            <a:endParaRPr lang="en-GB" sz="1800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Success!</a:t>
            </a:r>
          </a:p>
        </p:txBody>
      </p:sp>
    </p:spTree>
    <p:extLst>
      <p:ext uri="{BB962C8B-B14F-4D97-AF65-F5344CB8AC3E}">
        <p14:creationId xmlns:p14="http://schemas.microsoft.com/office/powerpoint/2010/main" val="183990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0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211" y="383373"/>
            <a:ext cx="8229600" cy="114300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Completing the Form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Choose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G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eography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or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History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as a humanities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subject</a:t>
            </a:r>
          </a:p>
          <a:p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Choose a PE programme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Make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2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subject choices from the lists of </a:t>
            </a:r>
            <a:r>
              <a:rPr lang="en-GB" dirty="0">
                <a:solidFill>
                  <a:srgbClr val="FF0000"/>
                </a:solidFill>
              </a:rPr>
              <a:t>GCSE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and </a:t>
            </a:r>
            <a:r>
              <a:rPr lang="en-GB" dirty="0" smtClean="0">
                <a:solidFill>
                  <a:srgbClr val="FF0000"/>
                </a:solidFill>
              </a:rPr>
              <a:t>VOCATIONAL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subjects on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offer</a:t>
            </a:r>
          </a:p>
          <a:p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Make 2 reserve choices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411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104" y="2256738"/>
            <a:ext cx="9967685" cy="1325563"/>
          </a:xfrm>
        </p:spPr>
        <p:txBody>
          <a:bodyPr/>
          <a:lstStyle/>
          <a:p>
            <a:pPr algn="ctr"/>
            <a:r>
              <a:rPr lang="en-GB" sz="6000" dirty="0">
                <a:solidFill>
                  <a:schemeClr val="accent6">
                    <a:lumMod val="50000"/>
                  </a:schemeClr>
                </a:solidFill>
              </a:rPr>
              <a:t>Fire Safety</a:t>
            </a:r>
          </a:p>
        </p:txBody>
      </p:sp>
    </p:spTree>
    <p:extLst>
      <p:ext uri="{BB962C8B-B14F-4D97-AF65-F5344CB8AC3E}">
        <p14:creationId xmlns:p14="http://schemas.microsoft.com/office/powerpoint/2010/main" val="66830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739" y="1422069"/>
            <a:ext cx="8229600" cy="4525963"/>
          </a:xfrm>
        </p:spPr>
        <p:txBody>
          <a:bodyPr/>
          <a:lstStyle/>
          <a:p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Please put a tick by the humanities subject that you wish to study: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>
                <a:solidFill>
                  <a:srgbClr val="FF0000"/>
                </a:solidFill>
              </a:rPr>
              <a:t>You can study both Geography and History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. If this is desired, please choose the other subject as an option subject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Step 1: Geography or History?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11739" y="1145070"/>
            <a:ext cx="130997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195536"/>
              </p:ext>
            </p:extLst>
          </p:nvPr>
        </p:nvGraphicFramePr>
        <p:xfrm>
          <a:off x="3984555" y="2514636"/>
          <a:ext cx="4283968" cy="8698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927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912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4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effectLst/>
                        </a:rPr>
                        <a:t>Geography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4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effectLst/>
                        </a:rPr>
                        <a:t>History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739" y="1921602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The majority of students will study a language in year 9</a:t>
            </a:r>
          </a:p>
          <a:p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This will be the same language as chosen at the end of year 7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739" y="432556"/>
            <a:ext cx="8120872" cy="98951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Step 2: Choose a Modern Foreign Language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11739" y="1145070"/>
            <a:ext cx="130997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59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739" y="1422069"/>
            <a:ext cx="8229600" cy="4525963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If you have chosen GCSE PE as an option subject, do NOT choose the SL1 course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300" y="432556"/>
            <a:ext cx="8120872" cy="989513"/>
          </a:xfrm>
        </p:spPr>
        <p:txBody>
          <a:bodyPr/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Step 3: Choose a PE Programme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11739" y="1145070"/>
            <a:ext cx="130997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676835"/>
              </p:ext>
            </p:extLst>
          </p:nvPr>
        </p:nvGraphicFramePr>
        <p:xfrm>
          <a:off x="3863752" y="1976674"/>
          <a:ext cx="4283968" cy="8698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927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912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4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effectLst/>
                        </a:rPr>
                        <a:t>Core PE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4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effectLst/>
                        </a:rPr>
                        <a:t>SL1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29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739" y="1422069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Choose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optional subjects and 2 reserve subjects </a:t>
            </a:r>
            <a:r>
              <a:rPr lang="en-GB" b="1" dirty="0" smtClean="0">
                <a:solidFill>
                  <a:srgbClr val="FF0000"/>
                </a:solidFill>
              </a:rPr>
              <a:t>in order of preference: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739" y="540724"/>
            <a:ext cx="8120872" cy="98951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Step 4: Choosing the Optional Subjects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11739" y="1145070"/>
            <a:ext cx="130997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390173"/>
              </p:ext>
            </p:extLst>
          </p:nvPr>
        </p:nvGraphicFramePr>
        <p:xfrm>
          <a:off x="3448803" y="3047504"/>
          <a:ext cx="4680520" cy="21745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586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218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4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effectLst/>
                        </a:rPr>
                        <a:t>Option 1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4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effectLst/>
                        </a:rPr>
                        <a:t>Option 2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4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4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Reserve 1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4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Reserve 2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35906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7883513"/>
              </p:ext>
            </p:extLst>
          </p:nvPr>
        </p:nvGraphicFramePr>
        <p:xfrm>
          <a:off x="1703512" y="1656894"/>
          <a:ext cx="4283968" cy="8698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927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912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4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effectLst/>
                        </a:rPr>
                        <a:t>Geography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GB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4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effectLst/>
                        </a:rPr>
                        <a:t>History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 </a:t>
                      </a:r>
                      <a:r>
                        <a:rPr lang="en-GB" sz="2800" dirty="0" smtClean="0"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endParaRPr lang="en-GB" sz="28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solidFill>
                  <a:schemeClr val="accent6">
                    <a:lumMod val="50000"/>
                  </a:schemeClr>
                </a:solidFill>
              </a:rPr>
              <a:t>Example 1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493391"/>
              </p:ext>
            </p:extLst>
          </p:nvPr>
        </p:nvGraphicFramePr>
        <p:xfrm>
          <a:off x="1703512" y="2982457"/>
          <a:ext cx="4283968" cy="8698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927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912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4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effectLst/>
                        </a:rPr>
                        <a:t>Core PE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GB" sz="28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4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effectLst/>
                        </a:rPr>
                        <a:t>SL1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r>
                        <a:rPr lang="en-GB" sz="2800" dirty="0" smtClean="0">
                          <a:effectLst/>
                          <a:sym typeface="Wingdings"/>
                        </a:rPr>
                        <a:t></a:t>
                      </a:r>
                      <a:endParaRPr lang="en-GB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601008"/>
              </p:ext>
            </p:extLst>
          </p:nvPr>
        </p:nvGraphicFramePr>
        <p:xfrm>
          <a:off x="6193407" y="1656894"/>
          <a:ext cx="4567725" cy="21745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707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969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4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effectLst/>
                        </a:rPr>
                        <a:t>Option 1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+mn-lt"/>
                        </a:rPr>
                        <a:t>Drama</a:t>
                      </a:r>
                      <a:endParaRPr lang="en-GB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4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effectLst/>
                        </a:rPr>
                        <a:t>Option 2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+mn-lt"/>
                          <a:ea typeface="+mn-ea"/>
                        </a:rPr>
                        <a:t>Citizenship</a:t>
                      </a:r>
                      <a:r>
                        <a:rPr lang="en-GB" sz="2400" baseline="0" dirty="0" smtClean="0">
                          <a:effectLst/>
                          <a:latin typeface="+mn-lt"/>
                          <a:ea typeface="+mn-ea"/>
                        </a:rPr>
                        <a:t> Studies</a:t>
                      </a:r>
                      <a:endParaRPr lang="en-GB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4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4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Reserve 1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+mn-lt"/>
                          <a:ea typeface="Times New Roman"/>
                        </a:rPr>
                        <a:t>Business Studies</a:t>
                      </a:r>
                      <a:endParaRPr lang="en-GB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4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Reserve 2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+mn-lt"/>
                          <a:ea typeface="Times New Roman"/>
                        </a:rPr>
                        <a:t>Computing</a:t>
                      </a:r>
                      <a:endParaRPr lang="en-GB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275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027758"/>
              </p:ext>
            </p:extLst>
          </p:nvPr>
        </p:nvGraphicFramePr>
        <p:xfrm>
          <a:off x="1703512" y="1674930"/>
          <a:ext cx="4283968" cy="8698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927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912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4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effectLst/>
                        </a:rPr>
                        <a:t>Geography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sym typeface="Wingdings"/>
                        </a:rPr>
                        <a:t></a:t>
                      </a:r>
                      <a:endParaRPr lang="en-GB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4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effectLst/>
                        </a:rPr>
                        <a:t>History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solidFill>
                  <a:schemeClr val="accent6">
                    <a:lumMod val="50000"/>
                  </a:schemeClr>
                </a:solidFill>
              </a:rPr>
              <a:t>Example 2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83601"/>
              </p:ext>
            </p:extLst>
          </p:nvPr>
        </p:nvGraphicFramePr>
        <p:xfrm>
          <a:off x="1703512" y="2945904"/>
          <a:ext cx="4283968" cy="8698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927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912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4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effectLst/>
                        </a:rPr>
                        <a:t>Core PE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GB" sz="28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4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effectLst/>
                        </a:rPr>
                        <a:t>SL1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sym typeface="Wingdings"/>
                        </a:rPr>
                        <a:t></a:t>
                      </a:r>
                      <a:endParaRPr lang="en-GB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409901"/>
              </p:ext>
            </p:extLst>
          </p:nvPr>
        </p:nvGraphicFramePr>
        <p:xfrm>
          <a:off x="6193408" y="1641180"/>
          <a:ext cx="4320480" cy="21745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586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618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4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effectLst/>
                        </a:rPr>
                        <a:t>Option 1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History</a:t>
                      </a: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4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effectLst/>
                        </a:rPr>
                        <a:t>Option 2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+mn-lt"/>
                          <a:ea typeface="+mn-ea"/>
                        </a:rPr>
                        <a:t>D&amp;T</a:t>
                      </a:r>
                      <a:endParaRPr lang="en-GB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4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4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Reserve 1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aseline="0" dirty="0" smtClean="0">
                          <a:effectLst/>
                          <a:latin typeface="+mn-lt"/>
                          <a:ea typeface="Times New Roman"/>
                        </a:rPr>
                        <a:t>Dance</a:t>
                      </a:r>
                      <a:endParaRPr lang="en-GB" sz="24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4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Reserve 2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+mn-lt"/>
                          <a:ea typeface="Times New Roman"/>
                        </a:rPr>
                        <a:t>Drama</a:t>
                      </a:r>
                      <a:endParaRPr lang="en-GB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93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2862812"/>
              </p:ext>
            </p:extLst>
          </p:nvPr>
        </p:nvGraphicFramePr>
        <p:xfrm>
          <a:off x="1703512" y="1653765"/>
          <a:ext cx="4283968" cy="8698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927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912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4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effectLst/>
                        </a:rPr>
                        <a:t>Geography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sym typeface="Wingdings"/>
                        </a:rPr>
                        <a:t></a:t>
                      </a:r>
                      <a:endParaRPr lang="en-GB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4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effectLst/>
                        </a:rPr>
                        <a:t>History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>
                <a:solidFill>
                  <a:schemeClr val="accent6">
                    <a:lumMod val="50000"/>
                  </a:schemeClr>
                </a:solidFill>
              </a:rPr>
              <a:t>Example 3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09061"/>
              </p:ext>
            </p:extLst>
          </p:nvPr>
        </p:nvGraphicFramePr>
        <p:xfrm>
          <a:off x="1703512" y="2942405"/>
          <a:ext cx="4283968" cy="8698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927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912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4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effectLst/>
                        </a:rPr>
                        <a:t>Core PE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>
                          <a:effectLst/>
                          <a:sym typeface="Wingdings"/>
                        </a:rPr>
                        <a:t></a:t>
                      </a:r>
                      <a:endParaRPr lang="en-GB" sz="28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4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effectLst/>
                        </a:rPr>
                        <a:t>SL1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GB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313785"/>
              </p:ext>
            </p:extLst>
          </p:nvPr>
        </p:nvGraphicFramePr>
        <p:xfrm>
          <a:off x="6184942" y="1653765"/>
          <a:ext cx="4320480" cy="21745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586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618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4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effectLst/>
                        </a:rPr>
                        <a:t>Option 1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Art &amp; Design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4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effectLst/>
                        </a:rPr>
                        <a:t>Option 2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GCSE PE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4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4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Reserve 1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+mn-lt"/>
                          <a:ea typeface="Times New Roman"/>
                        </a:rPr>
                        <a:t>Dance</a:t>
                      </a: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4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Reserve 2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+mn-lt"/>
                          <a:ea typeface="Times New Roman"/>
                        </a:rPr>
                        <a:t>Business Studies</a:t>
                      </a:r>
                      <a:endParaRPr lang="en-GB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58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535360"/>
              </p:ext>
            </p:extLst>
          </p:nvPr>
        </p:nvGraphicFramePr>
        <p:xfrm>
          <a:off x="1703512" y="1653765"/>
          <a:ext cx="4283968" cy="8698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927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912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4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effectLst/>
                        </a:rPr>
                        <a:t>Geography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4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effectLst/>
                        </a:rPr>
                        <a:t>History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r>
                        <a:rPr lang="en-GB" sz="2800" dirty="0" smtClean="0"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endParaRPr lang="en-GB" sz="28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>
                <a:solidFill>
                  <a:schemeClr val="accent6">
                    <a:lumMod val="50000"/>
                  </a:schemeClr>
                </a:solidFill>
              </a:rPr>
              <a:t>Example </a:t>
            </a:r>
            <a:r>
              <a:rPr lang="en-GB" sz="6000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endParaRPr lang="en-GB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243362"/>
              </p:ext>
            </p:extLst>
          </p:nvPr>
        </p:nvGraphicFramePr>
        <p:xfrm>
          <a:off x="1703512" y="2889341"/>
          <a:ext cx="4283968" cy="8698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927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912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4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effectLst/>
                        </a:rPr>
                        <a:t>Core PE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>
                          <a:effectLst/>
                          <a:sym typeface="Wingdings"/>
                        </a:rPr>
                        <a:t></a:t>
                      </a:r>
                      <a:endParaRPr lang="en-GB" sz="28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4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effectLst/>
                        </a:rPr>
                        <a:t>SL1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GB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020627"/>
              </p:ext>
            </p:extLst>
          </p:nvPr>
        </p:nvGraphicFramePr>
        <p:xfrm>
          <a:off x="6184942" y="1653765"/>
          <a:ext cx="4320480" cy="24711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586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618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4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effectLst/>
                        </a:rPr>
                        <a:t>Option 1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rgbClr val="042C08"/>
                          </a:solidFill>
                          <a:effectLst/>
                          <a:latin typeface="+mn-lt"/>
                          <a:ea typeface="Times New Roman"/>
                        </a:rPr>
                        <a:t>Art &amp; Design</a:t>
                      </a:r>
                      <a:endParaRPr lang="en-GB" sz="2400" dirty="0">
                        <a:solidFill>
                          <a:srgbClr val="042C08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4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effectLst/>
                        </a:rPr>
                        <a:t>Option 2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BTEC Dance</a:t>
                      </a:r>
                      <a:endParaRPr lang="en-GB" sz="24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4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4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Reserve 1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BTEC Acting or Production</a:t>
                      </a: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4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Reserve 2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+mn-lt"/>
                          <a:ea typeface="Times New Roman"/>
                        </a:rPr>
                        <a:t>Business Studies</a:t>
                      </a:r>
                      <a:endParaRPr lang="en-GB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47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79776" y="510456"/>
            <a:ext cx="4464496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Course Provision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711624" y="1340768"/>
            <a:ext cx="6800800" cy="5715000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endParaRPr lang="en-GB" sz="3600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buNone/>
              <a:defRPr/>
            </a:pPr>
            <a:r>
              <a:rPr lang="en-GB" sz="3600" dirty="0" smtClean="0">
                <a:solidFill>
                  <a:srgbClr val="FF0000"/>
                </a:solidFill>
              </a:rPr>
              <a:t>No Guarantees</a:t>
            </a:r>
            <a:endParaRPr lang="en-GB" sz="3600" dirty="0">
              <a:solidFill>
                <a:srgbClr val="FF0000"/>
              </a:solidFill>
            </a:endParaRPr>
          </a:p>
          <a:p>
            <a:pPr marL="0" indent="0" algn="ctr" eaLnBrk="1" hangingPunct="1">
              <a:buNone/>
              <a:defRPr/>
            </a:pPr>
            <a:r>
              <a:rPr lang="en-GB" i="1" dirty="0" smtClean="0">
                <a:solidFill>
                  <a:schemeClr val="accent6">
                    <a:lumMod val="50000"/>
                  </a:schemeClr>
                </a:solidFill>
              </a:rPr>
              <a:t>If the numbers of students opting for particular courses are low we cannot guarantee that they will appear  on the timetable.</a:t>
            </a:r>
          </a:p>
          <a:p>
            <a:pPr marL="0" indent="0" algn="ctr" eaLnBrk="1" hangingPunct="1">
              <a:buNone/>
              <a:defRPr/>
            </a:pPr>
            <a:endParaRPr lang="en-GB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  <a:defRPr/>
            </a:pPr>
            <a:r>
              <a:rPr lang="en-GB" i="1" dirty="0">
                <a:solidFill>
                  <a:srgbClr val="0070C0"/>
                </a:solidFill>
              </a:rPr>
              <a:t>Consequently, order of preference and reserve choices must be correct</a:t>
            </a:r>
          </a:p>
          <a:p>
            <a:pPr marL="0" indent="0" algn="ctr" eaLnBrk="1" hangingPunct="1">
              <a:buNone/>
              <a:defRPr/>
            </a:pPr>
            <a:endParaRPr lang="en-GB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en-GB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69059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86114" y="365126"/>
            <a:ext cx="9967685" cy="952398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Taster Day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1386114" y="1396181"/>
            <a:ext cx="10540414" cy="5132438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  <a:defRPr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An opportunity for your child to experience classes not currently delivered in year 8:</a:t>
            </a:r>
          </a:p>
          <a:p>
            <a:pPr eaLnBrk="1" hangingPunct="1">
              <a:defRPr/>
            </a:pP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GB" dirty="0"/>
              <a:t>Business Studies			</a:t>
            </a:r>
            <a:r>
              <a:rPr lang="en-GB" dirty="0" smtClean="0"/>
              <a:t>BTEC </a:t>
            </a:r>
            <a:r>
              <a:rPr lang="en-GB" dirty="0"/>
              <a:t>Engineering</a:t>
            </a:r>
            <a:endParaRPr lang="en-GB" dirty="0" smtClean="0"/>
          </a:p>
          <a:p>
            <a:pPr marL="0" indent="0">
              <a:buNone/>
              <a:defRPr/>
            </a:pPr>
            <a:r>
              <a:rPr lang="en-GB" dirty="0" smtClean="0"/>
              <a:t>Citizenship Studies	</a:t>
            </a:r>
            <a:r>
              <a:rPr lang="en-GB" dirty="0"/>
              <a:t>	Fashion and </a:t>
            </a:r>
            <a:r>
              <a:rPr lang="en-GB" dirty="0" smtClean="0"/>
              <a:t>Textiles</a:t>
            </a:r>
          </a:p>
          <a:p>
            <a:pPr marL="0" indent="0">
              <a:buNone/>
              <a:defRPr/>
            </a:pPr>
            <a:r>
              <a:rPr lang="en-GB" dirty="0" smtClean="0"/>
              <a:t>Computing		</a:t>
            </a:r>
            <a:r>
              <a:rPr lang="en-GB" dirty="0"/>
              <a:t>	</a:t>
            </a:r>
            <a:r>
              <a:rPr lang="en-GB" dirty="0" smtClean="0"/>
              <a:t>	Food </a:t>
            </a:r>
            <a:r>
              <a:rPr lang="en-GB" dirty="0"/>
              <a:t>Preparation and </a:t>
            </a:r>
            <a:r>
              <a:rPr lang="en-GB" dirty="0" smtClean="0"/>
              <a:t>Nutrition	</a:t>
            </a:r>
          </a:p>
          <a:p>
            <a:pPr marL="0" indent="0">
              <a:buNone/>
              <a:defRPr/>
            </a:pPr>
            <a:r>
              <a:rPr lang="en-GB" dirty="0" smtClean="0"/>
              <a:t>CN Child Development	</a:t>
            </a:r>
            <a:r>
              <a:rPr lang="en-GB" dirty="0"/>
              <a:t>	</a:t>
            </a:r>
            <a:r>
              <a:rPr lang="en-GB" dirty="0" smtClean="0"/>
              <a:t>Design </a:t>
            </a:r>
            <a:r>
              <a:rPr lang="en-GB" dirty="0"/>
              <a:t>and </a:t>
            </a:r>
            <a:r>
              <a:rPr lang="en-GB" dirty="0" smtClean="0"/>
              <a:t>Technology</a:t>
            </a:r>
            <a:endParaRPr lang="en-GB" dirty="0"/>
          </a:p>
          <a:p>
            <a:pPr marL="0" indent="0">
              <a:buNone/>
              <a:defRPr/>
            </a:pPr>
            <a:r>
              <a:rPr lang="en-GB" dirty="0" smtClean="0"/>
              <a:t>Economics 		</a:t>
            </a:r>
            <a:r>
              <a:rPr lang="en-GB" dirty="0"/>
              <a:t>	</a:t>
            </a:r>
            <a:r>
              <a:rPr lang="en-GB" dirty="0" smtClean="0"/>
              <a:t> 	Media</a:t>
            </a:r>
            <a:endParaRPr lang="en-GB" dirty="0"/>
          </a:p>
          <a:p>
            <a:pPr marL="0" indent="0">
              <a:buNone/>
              <a:defRPr/>
            </a:pPr>
            <a:r>
              <a:rPr lang="en-GB" dirty="0" smtClean="0"/>
              <a:t>WJEC Hospitality &amp; Catering		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		  			</a:t>
            </a:r>
            <a:endParaRPr lang="en-GB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Taster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Day on </a:t>
            </a:r>
            <a:r>
              <a:rPr lang="en-GB" dirty="0" smtClean="0">
                <a:solidFill>
                  <a:srgbClr val="FF0000"/>
                </a:solidFill>
              </a:rPr>
              <a:t>Wednesday 14</a:t>
            </a:r>
            <a:r>
              <a:rPr lang="en-GB" baseline="30000" dirty="0" smtClean="0">
                <a:solidFill>
                  <a:srgbClr val="FF0000"/>
                </a:solidFill>
              </a:rPr>
              <a:t>th</a:t>
            </a:r>
            <a:r>
              <a:rPr lang="en-GB" dirty="0" smtClean="0">
                <a:solidFill>
                  <a:srgbClr val="FF0000"/>
                </a:solidFill>
              </a:rPr>
              <a:t> February</a:t>
            </a:r>
          </a:p>
          <a:p>
            <a:pPr eaLnBrk="1" hangingPunct="1">
              <a:defRPr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eadline for taster day choices is this Thursday. </a:t>
            </a:r>
            <a:endParaRPr lang="en-GB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71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1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69" r="-169"/>
          <a:stretch/>
        </p:blipFill>
        <p:spPr>
          <a:xfrm>
            <a:off x="807865" y="417654"/>
            <a:ext cx="6790958" cy="4524241"/>
          </a:xfrm>
        </p:spPr>
      </p:pic>
    </p:spTree>
    <p:extLst>
      <p:ext uri="{BB962C8B-B14F-4D97-AF65-F5344CB8AC3E}">
        <p14:creationId xmlns:p14="http://schemas.microsoft.com/office/powerpoint/2010/main" val="1471008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Working Together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Get as much advice and information as possible:</a:t>
            </a:r>
          </a:p>
          <a:p>
            <a:pPr marL="1077913" indent="-354013">
              <a:defRPr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Subject teachers</a:t>
            </a:r>
          </a:p>
          <a:p>
            <a:pPr marL="1077913" indent="-354013">
              <a:defRPr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Tutor</a:t>
            </a:r>
          </a:p>
          <a:p>
            <a:pPr marL="1077913" indent="-354013">
              <a:defRPr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Parents’ evenings</a:t>
            </a:r>
          </a:p>
          <a:p>
            <a:pPr marL="1077913" indent="-354013">
              <a:defRPr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Taster Day on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Wednesday 14</a:t>
            </a:r>
            <a:r>
              <a:rPr lang="en-GB" baseline="30000" dirty="0" smtClean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 February </a:t>
            </a:r>
          </a:p>
          <a:p>
            <a:pPr marL="1077913" indent="-354013">
              <a:defRPr/>
            </a:pPr>
            <a:endParaRPr lang="en-GB" b="1" i="1" dirty="0">
              <a:solidFill>
                <a:schemeClr val="accent6">
                  <a:lumMod val="50000"/>
                </a:schemeClr>
              </a:solidFill>
            </a:endParaRPr>
          </a:p>
          <a:p>
            <a:pPr marL="723900" indent="0">
              <a:buNone/>
              <a:defRPr/>
            </a:pPr>
            <a:r>
              <a:rPr lang="en-GB" b="1" i="1" dirty="0" smtClean="0">
                <a:solidFill>
                  <a:schemeClr val="accent6">
                    <a:lumMod val="50000"/>
                  </a:schemeClr>
                </a:solidFill>
              </a:rPr>
              <a:t>Hand </a:t>
            </a:r>
            <a:r>
              <a:rPr lang="en-GB" b="1" i="1" dirty="0">
                <a:solidFill>
                  <a:schemeClr val="accent6">
                    <a:lumMod val="50000"/>
                  </a:schemeClr>
                </a:solidFill>
              </a:rPr>
              <a:t>your Option Form to your tutor by </a:t>
            </a:r>
            <a:r>
              <a:rPr lang="en-GB" b="1" i="1" dirty="0" smtClean="0">
                <a:solidFill>
                  <a:srgbClr val="FF0000"/>
                </a:solidFill>
              </a:rPr>
              <a:t>Friday 16</a:t>
            </a:r>
            <a:r>
              <a:rPr lang="en-GB" b="1" i="1" baseline="30000" dirty="0" smtClean="0">
                <a:solidFill>
                  <a:srgbClr val="FF0000"/>
                </a:solidFill>
              </a:rPr>
              <a:t>th</a:t>
            </a:r>
            <a:r>
              <a:rPr lang="en-GB" b="1" i="1" dirty="0" smtClean="0">
                <a:solidFill>
                  <a:srgbClr val="FF0000"/>
                </a:solidFill>
              </a:rPr>
              <a:t> March 2018</a:t>
            </a:r>
            <a:endParaRPr lang="en-GB" b="1" i="1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28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2"/>
          <p:cNvSpPr txBox="1">
            <a:spLocks noChangeArrowheads="1"/>
          </p:cNvSpPr>
          <p:nvPr/>
        </p:nvSpPr>
        <p:spPr bwMode="auto">
          <a:xfrm>
            <a:off x="719667" y="404814"/>
            <a:ext cx="11040533" cy="135421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endParaRPr lang="en-US" sz="2000" i="1" dirty="0">
              <a:solidFill>
                <a:srgbClr val="008000"/>
              </a:solidFill>
              <a:latin typeface="Chalkboard SE Regular" charset="0"/>
              <a:cs typeface="Arial" charset="0"/>
            </a:endParaRPr>
          </a:p>
          <a:p>
            <a:pPr algn="ctr"/>
            <a:r>
              <a:rPr lang="en-US" sz="4400" dirty="0" smtClean="0">
                <a:solidFill>
                  <a:srgbClr val="008000"/>
                </a:solidFill>
                <a:latin typeface="Chalkboard SE Regular" charset="0"/>
                <a:cs typeface="Arial" charset="0"/>
              </a:rPr>
              <a:t>Education Reform</a:t>
            </a:r>
          </a:p>
          <a:p>
            <a:r>
              <a:rPr lang="en-US" sz="1800" dirty="0" smtClean="0">
                <a:solidFill>
                  <a:srgbClr val="008000"/>
                </a:solidFill>
                <a:latin typeface="Chalkboard SE Regular" charset="0"/>
                <a:cs typeface="Arial" charset="0"/>
              </a:rPr>
              <a:t>    </a:t>
            </a:r>
          </a:p>
        </p:txBody>
      </p:sp>
      <p:sp>
        <p:nvSpPr>
          <p:cNvPr id="4" name="Left-Right Arrow 3"/>
          <p:cNvSpPr>
            <a:spLocks noChangeArrowheads="1"/>
          </p:cNvSpPr>
          <p:nvPr/>
        </p:nvSpPr>
        <p:spPr bwMode="auto">
          <a:xfrm>
            <a:off x="868791" y="2802645"/>
            <a:ext cx="10560051" cy="360363"/>
          </a:xfrm>
          <a:prstGeom prst="leftRightArrow">
            <a:avLst>
              <a:gd name="adj1" fmla="val 50000"/>
              <a:gd name="adj2" fmla="val 49959"/>
            </a:avLst>
          </a:prstGeom>
          <a:solidFill>
            <a:srgbClr val="FFFF00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4390" y="2046764"/>
            <a:ext cx="2172390" cy="646331"/>
          </a:xfrm>
          <a:prstGeom prst="rect">
            <a:avLst/>
          </a:prstGeom>
          <a:solidFill>
            <a:srgbClr val="10FF0F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Chalkboard SE Regular" charset="0"/>
              </a:rPr>
              <a:t>1944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  <a:latin typeface="Chalkboard SE Regular" charset="0"/>
              </a:rPr>
              <a:t>Education </a:t>
            </a:r>
            <a:r>
              <a:rPr lang="en-US" dirty="0">
                <a:solidFill>
                  <a:srgbClr val="008000"/>
                </a:solidFill>
                <a:latin typeface="Chalkboard SE Regular" charset="0"/>
              </a:rPr>
              <a:t>Act - NC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708" y="2774682"/>
            <a:ext cx="7150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1900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76942" y="2788348"/>
            <a:ext cx="7150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2020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946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2"/>
          <p:cNvSpPr txBox="1">
            <a:spLocks noChangeArrowheads="1"/>
          </p:cNvSpPr>
          <p:nvPr/>
        </p:nvSpPr>
        <p:spPr bwMode="auto">
          <a:xfrm>
            <a:off x="719667" y="404814"/>
            <a:ext cx="11040533" cy="135421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endParaRPr lang="en-US" sz="2000" i="1" dirty="0">
              <a:solidFill>
                <a:srgbClr val="008000"/>
              </a:solidFill>
              <a:latin typeface="Chalkboard SE Regular" charset="0"/>
              <a:cs typeface="Arial" charset="0"/>
            </a:endParaRPr>
          </a:p>
          <a:p>
            <a:pPr algn="ctr"/>
            <a:r>
              <a:rPr lang="en-US" sz="4400" dirty="0" smtClean="0">
                <a:solidFill>
                  <a:srgbClr val="008000"/>
                </a:solidFill>
                <a:latin typeface="Chalkboard SE Regular" charset="0"/>
                <a:cs typeface="Arial" charset="0"/>
              </a:rPr>
              <a:t>Education Reform!</a:t>
            </a:r>
          </a:p>
          <a:p>
            <a:r>
              <a:rPr lang="en-US" sz="1800" dirty="0" smtClean="0">
                <a:solidFill>
                  <a:srgbClr val="008000"/>
                </a:solidFill>
                <a:latin typeface="Chalkboard SE Regular" charset="0"/>
                <a:cs typeface="Arial" charset="0"/>
              </a:rPr>
              <a:t>    </a:t>
            </a:r>
          </a:p>
        </p:txBody>
      </p:sp>
      <p:sp>
        <p:nvSpPr>
          <p:cNvPr id="4" name="Left-Right Arrow 3"/>
          <p:cNvSpPr>
            <a:spLocks noChangeArrowheads="1"/>
          </p:cNvSpPr>
          <p:nvPr/>
        </p:nvSpPr>
        <p:spPr bwMode="auto">
          <a:xfrm>
            <a:off x="868791" y="2802645"/>
            <a:ext cx="10560051" cy="360363"/>
          </a:xfrm>
          <a:prstGeom prst="leftRightArrow">
            <a:avLst>
              <a:gd name="adj1" fmla="val 50000"/>
              <a:gd name="adj2" fmla="val 49959"/>
            </a:avLst>
          </a:prstGeom>
          <a:solidFill>
            <a:srgbClr val="FFFF00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4390" y="2046764"/>
            <a:ext cx="2172390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Chalkboard SE Regular" charset="0"/>
              </a:rPr>
              <a:t>1944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  <a:latin typeface="Chalkboard SE Regular" charset="0"/>
              </a:rPr>
              <a:t>Education </a:t>
            </a:r>
            <a:r>
              <a:rPr lang="en-US" dirty="0">
                <a:solidFill>
                  <a:srgbClr val="008000"/>
                </a:solidFill>
                <a:latin typeface="Chalkboard SE Regular" charset="0"/>
              </a:rPr>
              <a:t>Act - NC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6033" y="3148434"/>
            <a:ext cx="2358570" cy="646331"/>
          </a:xfrm>
          <a:prstGeom prst="rect">
            <a:avLst/>
          </a:prstGeom>
          <a:solidFill>
            <a:srgbClr val="10FF0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Chalkboard SE Regular" charset="0"/>
              </a:rPr>
              <a:t> 1951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  <a:latin typeface="Chalkboard SE Regular" charset="0"/>
              </a:rPr>
              <a:t> O levels </a:t>
            </a:r>
            <a:r>
              <a:rPr lang="en-US" dirty="0">
                <a:solidFill>
                  <a:srgbClr val="008000"/>
                </a:solidFill>
                <a:latin typeface="Chalkboard SE Regular" charset="0"/>
              </a:rPr>
              <a:t>&amp; A levels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708" y="2774682"/>
            <a:ext cx="7150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1900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76942" y="2788348"/>
            <a:ext cx="7150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2020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9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2"/>
          <p:cNvSpPr txBox="1">
            <a:spLocks noChangeArrowheads="1"/>
          </p:cNvSpPr>
          <p:nvPr/>
        </p:nvSpPr>
        <p:spPr bwMode="auto">
          <a:xfrm>
            <a:off x="719667" y="404814"/>
            <a:ext cx="11040533" cy="135421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endParaRPr lang="en-US" sz="2000" i="1" dirty="0">
              <a:solidFill>
                <a:srgbClr val="008000"/>
              </a:solidFill>
              <a:latin typeface="Chalkboard SE Regular" charset="0"/>
              <a:cs typeface="Arial" charset="0"/>
            </a:endParaRPr>
          </a:p>
          <a:p>
            <a:pPr algn="ctr"/>
            <a:r>
              <a:rPr lang="en-US" sz="4400" dirty="0" smtClean="0">
                <a:solidFill>
                  <a:srgbClr val="008000"/>
                </a:solidFill>
                <a:latin typeface="Chalkboard SE Regular" charset="0"/>
                <a:cs typeface="Arial" charset="0"/>
              </a:rPr>
              <a:t>Education Reform!</a:t>
            </a:r>
          </a:p>
          <a:p>
            <a:r>
              <a:rPr lang="en-US" sz="1800" dirty="0" smtClean="0">
                <a:solidFill>
                  <a:srgbClr val="008000"/>
                </a:solidFill>
                <a:latin typeface="Chalkboard SE Regular" charset="0"/>
                <a:cs typeface="Arial" charset="0"/>
              </a:rPr>
              <a:t>    </a:t>
            </a:r>
          </a:p>
        </p:txBody>
      </p:sp>
      <p:sp>
        <p:nvSpPr>
          <p:cNvPr id="4" name="Left-Right Arrow 3"/>
          <p:cNvSpPr>
            <a:spLocks noChangeArrowheads="1"/>
          </p:cNvSpPr>
          <p:nvPr/>
        </p:nvSpPr>
        <p:spPr bwMode="auto">
          <a:xfrm>
            <a:off x="868791" y="2802645"/>
            <a:ext cx="10560051" cy="360363"/>
          </a:xfrm>
          <a:prstGeom prst="leftRightArrow">
            <a:avLst>
              <a:gd name="adj1" fmla="val 50000"/>
              <a:gd name="adj2" fmla="val 49959"/>
            </a:avLst>
          </a:prstGeom>
          <a:solidFill>
            <a:srgbClr val="FFFF00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4390" y="2046764"/>
            <a:ext cx="2172390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Chalkboard SE Regular" charset="0"/>
              </a:rPr>
              <a:t>1944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  <a:latin typeface="Chalkboard SE Regular" charset="0"/>
              </a:rPr>
              <a:t>Education </a:t>
            </a:r>
            <a:r>
              <a:rPr lang="en-US" dirty="0">
                <a:solidFill>
                  <a:srgbClr val="008000"/>
                </a:solidFill>
                <a:latin typeface="Chalkboard SE Regular" charset="0"/>
              </a:rPr>
              <a:t>Act - NC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6033" y="3148434"/>
            <a:ext cx="235857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Chalkboard SE Regular" charset="0"/>
              </a:rPr>
              <a:t> 1951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  <a:latin typeface="Chalkboard SE Regular" charset="0"/>
              </a:rPr>
              <a:t> O levels </a:t>
            </a:r>
            <a:r>
              <a:rPr lang="en-US" dirty="0">
                <a:solidFill>
                  <a:srgbClr val="008000"/>
                </a:solidFill>
                <a:latin typeface="Chalkboard SE Regular" charset="0"/>
              </a:rPr>
              <a:t>&amp; A levels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4867" y="2010131"/>
            <a:ext cx="933341" cy="646331"/>
          </a:xfrm>
          <a:prstGeom prst="rect">
            <a:avLst/>
          </a:prstGeom>
          <a:solidFill>
            <a:srgbClr val="24E4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Chalkboard SE Regular" charset="0"/>
              </a:rPr>
              <a:t>1965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  <a:latin typeface="Chalkboard SE Regular" charset="0"/>
              </a:rPr>
              <a:t>CSE’s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708" y="2774682"/>
            <a:ext cx="7150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1900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76942" y="2788348"/>
            <a:ext cx="7150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2020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60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2"/>
          <p:cNvSpPr txBox="1">
            <a:spLocks noChangeArrowheads="1"/>
          </p:cNvSpPr>
          <p:nvPr/>
        </p:nvSpPr>
        <p:spPr bwMode="auto">
          <a:xfrm>
            <a:off x="719667" y="404814"/>
            <a:ext cx="11040533" cy="135421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endParaRPr lang="en-US" sz="2000" i="1" dirty="0">
              <a:solidFill>
                <a:srgbClr val="008000"/>
              </a:solidFill>
              <a:latin typeface="Chalkboard SE Regular" charset="0"/>
              <a:cs typeface="Arial" charset="0"/>
            </a:endParaRPr>
          </a:p>
          <a:p>
            <a:pPr algn="ctr"/>
            <a:r>
              <a:rPr lang="en-US" sz="4400" dirty="0" smtClean="0">
                <a:solidFill>
                  <a:srgbClr val="008000"/>
                </a:solidFill>
                <a:latin typeface="Chalkboard SE Regular" charset="0"/>
                <a:cs typeface="Arial" charset="0"/>
              </a:rPr>
              <a:t>Education Reform!</a:t>
            </a:r>
          </a:p>
          <a:p>
            <a:r>
              <a:rPr lang="en-US" sz="1800" dirty="0" smtClean="0">
                <a:solidFill>
                  <a:srgbClr val="008000"/>
                </a:solidFill>
                <a:latin typeface="Chalkboard SE Regular" charset="0"/>
                <a:cs typeface="Arial" charset="0"/>
              </a:rPr>
              <a:t>    </a:t>
            </a:r>
          </a:p>
        </p:txBody>
      </p:sp>
      <p:sp>
        <p:nvSpPr>
          <p:cNvPr id="4" name="Left-Right Arrow 3"/>
          <p:cNvSpPr>
            <a:spLocks noChangeArrowheads="1"/>
          </p:cNvSpPr>
          <p:nvPr/>
        </p:nvSpPr>
        <p:spPr bwMode="auto">
          <a:xfrm>
            <a:off x="868791" y="2802645"/>
            <a:ext cx="10560051" cy="360363"/>
          </a:xfrm>
          <a:prstGeom prst="leftRightArrow">
            <a:avLst>
              <a:gd name="adj1" fmla="val 50000"/>
              <a:gd name="adj2" fmla="val 49959"/>
            </a:avLst>
          </a:prstGeom>
          <a:solidFill>
            <a:srgbClr val="FFFF00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4390" y="2046764"/>
            <a:ext cx="2172390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Chalkboard SE Regular" charset="0"/>
              </a:rPr>
              <a:t>1944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  <a:latin typeface="Chalkboard SE Regular" charset="0"/>
              </a:rPr>
              <a:t>Education </a:t>
            </a:r>
            <a:r>
              <a:rPr lang="en-US" dirty="0">
                <a:solidFill>
                  <a:srgbClr val="008000"/>
                </a:solidFill>
                <a:latin typeface="Chalkboard SE Regular" charset="0"/>
              </a:rPr>
              <a:t>Act - NC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6033" y="3148434"/>
            <a:ext cx="235857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Chalkboard SE Regular" charset="0"/>
              </a:rPr>
              <a:t> 1951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  <a:latin typeface="Chalkboard SE Regular" charset="0"/>
              </a:rPr>
              <a:t> O levels </a:t>
            </a:r>
            <a:r>
              <a:rPr lang="en-US" dirty="0">
                <a:solidFill>
                  <a:srgbClr val="008000"/>
                </a:solidFill>
                <a:latin typeface="Chalkboard SE Regular" charset="0"/>
              </a:rPr>
              <a:t>&amp; A levels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1649" y="3127681"/>
            <a:ext cx="2505183" cy="646331"/>
          </a:xfrm>
          <a:prstGeom prst="rect">
            <a:avLst/>
          </a:prstGeom>
          <a:solidFill>
            <a:srgbClr val="10FF0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Chalkboard SE Regular" charset="0"/>
              </a:rPr>
              <a:t> 1988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  <a:latin typeface="Chalkboard SE Regular" charset="0"/>
              </a:rPr>
              <a:t>NC </a:t>
            </a:r>
            <a:r>
              <a:rPr lang="en-US" dirty="0">
                <a:solidFill>
                  <a:srgbClr val="008000"/>
                </a:solidFill>
                <a:latin typeface="Chalkboard SE Regular" charset="0"/>
              </a:rPr>
              <a:t>reform &amp; GCSEs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4867" y="2010131"/>
            <a:ext cx="93334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Chalkboard SE Regular" charset="0"/>
              </a:rPr>
              <a:t>1965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  <a:latin typeface="Chalkboard SE Regular" charset="0"/>
              </a:rPr>
              <a:t>CSE’s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708" y="2774682"/>
            <a:ext cx="7150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1900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76942" y="2788348"/>
            <a:ext cx="7150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2020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42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2"/>
          <p:cNvSpPr txBox="1">
            <a:spLocks noChangeArrowheads="1"/>
          </p:cNvSpPr>
          <p:nvPr/>
        </p:nvSpPr>
        <p:spPr bwMode="auto">
          <a:xfrm>
            <a:off x="719667" y="404814"/>
            <a:ext cx="11040533" cy="135421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endParaRPr lang="en-US" sz="2000" i="1" dirty="0">
              <a:solidFill>
                <a:srgbClr val="008000"/>
              </a:solidFill>
              <a:latin typeface="Chalkboard SE Regular" charset="0"/>
              <a:cs typeface="Arial" charset="0"/>
            </a:endParaRPr>
          </a:p>
          <a:p>
            <a:pPr algn="ctr"/>
            <a:r>
              <a:rPr lang="en-US" sz="4400" dirty="0" smtClean="0">
                <a:solidFill>
                  <a:srgbClr val="008000"/>
                </a:solidFill>
                <a:latin typeface="Chalkboard SE Regular" charset="0"/>
                <a:cs typeface="Arial" charset="0"/>
              </a:rPr>
              <a:t>Education Reform!</a:t>
            </a:r>
          </a:p>
          <a:p>
            <a:r>
              <a:rPr lang="en-US" sz="1800" dirty="0" smtClean="0">
                <a:solidFill>
                  <a:srgbClr val="008000"/>
                </a:solidFill>
                <a:latin typeface="Chalkboard SE Regular" charset="0"/>
                <a:cs typeface="Arial" charset="0"/>
              </a:rPr>
              <a:t>    </a:t>
            </a:r>
          </a:p>
        </p:txBody>
      </p:sp>
      <p:sp>
        <p:nvSpPr>
          <p:cNvPr id="4" name="Left-Right Arrow 3"/>
          <p:cNvSpPr>
            <a:spLocks noChangeArrowheads="1"/>
          </p:cNvSpPr>
          <p:nvPr/>
        </p:nvSpPr>
        <p:spPr bwMode="auto">
          <a:xfrm>
            <a:off x="868791" y="2802645"/>
            <a:ext cx="10560051" cy="360363"/>
          </a:xfrm>
          <a:prstGeom prst="leftRightArrow">
            <a:avLst>
              <a:gd name="adj1" fmla="val 50000"/>
              <a:gd name="adj2" fmla="val 49959"/>
            </a:avLst>
          </a:prstGeom>
          <a:solidFill>
            <a:srgbClr val="FFFF00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01534" y="2046764"/>
            <a:ext cx="2198102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Chalkboard SE Regular" charset="0"/>
              </a:rPr>
              <a:t>1944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  <a:latin typeface="Chalkboard SE Regular" charset="0"/>
              </a:rPr>
              <a:t>Education </a:t>
            </a:r>
            <a:r>
              <a:rPr lang="en-US" dirty="0">
                <a:solidFill>
                  <a:srgbClr val="008000"/>
                </a:solidFill>
                <a:latin typeface="Chalkboard SE Regular" charset="0"/>
              </a:rPr>
              <a:t>Act - NC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6033" y="3148434"/>
            <a:ext cx="235857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Chalkboard SE Regular" charset="0"/>
              </a:rPr>
              <a:t> 1951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  <a:latin typeface="Chalkboard SE Regular" charset="0"/>
              </a:rPr>
              <a:t> O levels </a:t>
            </a:r>
            <a:r>
              <a:rPr lang="en-US" dirty="0">
                <a:solidFill>
                  <a:srgbClr val="008000"/>
                </a:solidFill>
                <a:latin typeface="Chalkboard SE Regular" charset="0"/>
              </a:rPr>
              <a:t>&amp; A levels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1649" y="3127681"/>
            <a:ext cx="250518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Chalkboard SE Regular" charset="0"/>
              </a:rPr>
              <a:t> 1988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  <a:latin typeface="Chalkboard SE Regular" charset="0"/>
              </a:rPr>
              <a:t>NC </a:t>
            </a:r>
            <a:r>
              <a:rPr lang="en-US" dirty="0">
                <a:solidFill>
                  <a:srgbClr val="008000"/>
                </a:solidFill>
                <a:latin typeface="Chalkboard SE Regular" charset="0"/>
              </a:rPr>
              <a:t>reform &amp; GCSEs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39845" y="1871676"/>
            <a:ext cx="2467429" cy="830997"/>
          </a:xfrm>
          <a:prstGeom prst="rect">
            <a:avLst/>
          </a:prstGeom>
          <a:solidFill>
            <a:srgbClr val="10FF0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8000"/>
                </a:solidFill>
                <a:latin typeface="Chalkboard SE Regular" charset="0"/>
              </a:rPr>
              <a:t>2016 - 18   </a:t>
            </a:r>
            <a:endParaRPr lang="en-US" sz="1600" dirty="0" smtClean="0">
              <a:solidFill>
                <a:srgbClr val="008000"/>
              </a:solidFill>
              <a:latin typeface="Chalkboard SE Regular" charset="0"/>
            </a:endParaRPr>
          </a:p>
          <a:p>
            <a:pPr algn="ctr"/>
            <a:r>
              <a:rPr lang="en-US" sz="1600" dirty="0" smtClean="0">
                <a:solidFill>
                  <a:srgbClr val="008000"/>
                </a:solidFill>
                <a:latin typeface="Chalkboard SE Regular" charset="0"/>
              </a:rPr>
              <a:t>NC KS1, 2 &amp; 3 reform &amp; </a:t>
            </a:r>
          </a:p>
          <a:p>
            <a:pPr algn="ctr"/>
            <a:r>
              <a:rPr lang="en-US" sz="1600" dirty="0" smtClean="0">
                <a:solidFill>
                  <a:srgbClr val="008000"/>
                </a:solidFill>
                <a:latin typeface="Chalkboard SE Regular" charset="0"/>
              </a:rPr>
              <a:t>New </a:t>
            </a:r>
            <a:r>
              <a:rPr lang="en-US" sz="1600" dirty="0">
                <a:solidFill>
                  <a:srgbClr val="008000"/>
                </a:solidFill>
                <a:latin typeface="Chalkboard SE Regular" charset="0"/>
              </a:rPr>
              <a:t>GCSE / A </a:t>
            </a:r>
            <a:r>
              <a:rPr lang="en-US" sz="1600" dirty="0" smtClean="0">
                <a:solidFill>
                  <a:srgbClr val="008000"/>
                </a:solidFill>
                <a:latin typeface="Chalkboard SE Regular" charset="0"/>
              </a:rPr>
              <a:t>Level</a:t>
            </a:r>
            <a:endParaRPr lang="en-US" sz="1600" dirty="0">
              <a:solidFill>
                <a:srgbClr val="008000"/>
              </a:solidFill>
              <a:latin typeface="Chalkboard SE Regular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4867" y="2010131"/>
            <a:ext cx="93334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Chalkboard SE Regular" charset="0"/>
              </a:rPr>
              <a:t>1965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  <a:latin typeface="Chalkboard SE Regular" charset="0"/>
              </a:rPr>
              <a:t>CSE’s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708" y="2774682"/>
            <a:ext cx="7150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1900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76942" y="2788348"/>
            <a:ext cx="7150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2020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38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KS4 Structure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4084" y="1690688"/>
            <a:ext cx="8602900" cy="3831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>
                <a:solidFill>
                  <a:srgbClr val="FF0000"/>
                </a:solidFill>
              </a:rPr>
              <a:t>Key a</a:t>
            </a:r>
            <a:r>
              <a:rPr lang="en-GB" sz="4800" dirty="0" smtClean="0">
                <a:solidFill>
                  <a:srgbClr val="FF0000"/>
                </a:solidFill>
              </a:rPr>
              <a:t>spects</a:t>
            </a:r>
            <a:endParaRPr lang="en-GB" sz="48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GB" sz="4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3200" dirty="0" smtClean="0">
                <a:solidFill>
                  <a:schemeClr val="accent6">
                    <a:lumMod val="50000"/>
                  </a:schemeClr>
                </a:solidFill>
              </a:rPr>
              <a:t>3 year KS4 programme</a:t>
            </a:r>
          </a:p>
          <a:p>
            <a:pP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accent6">
                    <a:lumMod val="50000"/>
                  </a:schemeClr>
                </a:solidFill>
              </a:rPr>
              <a:t> New GCSE specifications</a:t>
            </a:r>
          </a:p>
          <a:p>
            <a:pPr marL="442913" indent="-442913"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accent6">
                    <a:lumMod val="50000"/>
                  </a:schemeClr>
                </a:solidFill>
              </a:rPr>
              <a:t>More robust BTEC/Cambridge National/WJEC specifications</a:t>
            </a:r>
          </a:p>
          <a:p>
            <a:pP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accent6">
                    <a:lumMod val="50000"/>
                  </a:schemeClr>
                </a:solidFill>
              </a:rPr>
              <a:t> Linear assessment</a:t>
            </a:r>
          </a:p>
          <a:p>
            <a:pPr marL="0" indent="0">
              <a:buNone/>
            </a:pP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en-GB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61909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2820</TotalTime>
  <Words>1012</Words>
  <Application>Microsoft Office PowerPoint</Application>
  <PresentationFormat>Widescreen</PresentationFormat>
  <Paragraphs>369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ＭＳ Ｐゴシック</vt:lpstr>
      <vt:lpstr>ＭＳ Ｐゴシック</vt:lpstr>
      <vt:lpstr>Arial</vt:lpstr>
      <vt:lpstr>Calibri</vt:lpstr>
      <vt:lpstr>Calibri Light</vt:lpstr>
      <vt:lpstr>Chalkboard SE Regular</vt:lpstr>
      <vt:lpstr>Times New Roman</vt:lpstr>
      <vt:lpstr>Wingdings</vt:lpstr>
      <vt:lpstr>Office Theme</vt:lpstr>
      <vt:lpstr>Diseño predeterminado</vt:lpstr>
      <vt:lpstr>PowerPoint Presentation</vt:lpstr>
      <vt:lpstr>Fire Safety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KS4 Structure</vt:lpstr>
      <vt:lpstr>GCSE Reforms</vt:lpstr>
      <vt:lpstr>New GCSE Grades</vt:lpstr>
      <vt:lpstr>Commitment at Home:  Working together to ensure success for each student</vt:lpstr>
      <vt:lpstr>Learning Pathways</vt:lpstr>
      <vt:lpstr>The KS4 Curriculum</vt:lpstr>
      <vt:lpstr>Core Subjects</vt:lpstr>
      <vt:lpstr>Option Choices - GCSE</vt:lpstr>
      <vt:lpstr>Option Choices - Vocational</vt:lpstr>
      <vt:lpstr>    Principles</vt:lpstr>
      <vt:lpstr>Completing the Form</vt:lpstr>
      <vt:lpstr>Step 1: Geography or History?</vt:lpstr>
      <vt:lpstr>Step 2: Choose a Modern Foreign Language</vt:lpstr>
      <vt:lpstr>Step 3: Choose a PE Programme</vt:lpstr>
      <vt:lpstr>Step 4: Choosing the Optional Subjects</vt:lpstr>
      <vt:lpstr>Example 1</vt:lpstr>
      <vt:lpstr>Example 2</vt:lpstr>
      <vt:lpstr>Example 3</vt:lpstr>
      <vt:lpstr>Example 4</vt:lpstr>
      <vt:lpstr>Course Provision</vt:lpstr>
      <vt:lpstr>Taster Day</vt:lpstr>
      <vt:lpstr>Working Together</vt:lpstr>
    </vt:vector>
  </TitlesOfParts>
  <Company>Torch Academy Gateway Trust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TOOT HILL SCHOOL TEACHING AND LEARNING</dc:title>
  <dc:creator>Christopher Jones</dc:creator>
  <cp:lastModifiedBy>Chris Eardley</cp:lastModifiedBy>
  <cp:revision>159</cp:revision>
  <dcterms:created xsi:type="dcterms:W3CDTF">2015-05-21T10:14:27Z</dcterms:created>
  <dcterms:modified xsi:type="dcterms:W3CDTF">2018-02-06T13:45:58Z</dcterms:modified>
</cp:coreProperties>
</file>